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78" r:id="rId4"/>
    <p:sldId id="267" r:id="rId5"/>
    <p:sldId id="286" r:id="rId6"/>
    <p:sldId id="303" r:id="rId7"/>
    <p:sldId id="288" r:id="rId8"/>
    <p:sldId id="301" r:id="rId9"/>
    <p:sldId id="271" r:id="rId10"/>
    <p:sldId id="280" r:id="rId11"/>
    <p:sldId id="281" r:id="rId12"/>
    <p:sldId id="283" r:id="rId13"/>
    <p:sldId id="284" r:id="rId14"/>
    <p:sldId id="282" r:id="rId15"/>
    <p:sldId id="285" r:id="rId16"/>
    <p:sldId id="293" r:id="rId17"/>
    <p:sldId id="294" r:id="rId18"/>
    <p:sldId id="295" r:id="rId19"/>
    <p:sldId id="296" r:id="rId20"/>
    <p:sldId id="304" r:id="rId21"/>
    <p:sldId id="297" r:id="rId22"/>
    <p:sldId id="273" r:id="rId23"/>
    <p:sldId id="270" r:id="rId24"/>
    <p:sldId id="275" r:id="rId25"/>
    <p:sldId id="305" r:id="rId26"/>
    <p:sldId id="306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1CB30-1B84-4ACC-9B69-9BDD11537F5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B8ACE-FD25-4CA4-9BBE-849FC966A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12.04.2023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12.04.2023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12.04.2023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12.04.2023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12.04.2023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12.04.2023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12.04.2023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12.04.2023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12.04.2023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12.04.2023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12.04.2023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44F5-C232-434C-84B3-33D42C50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929" y="1828800"/>
            <a:ext cx="10636613" cy="3048001"/>
          </a:xfrm>
        </p:spPr>
        <p:txBody>
          <a:bodyPr>
            <a:normAutofit/>
          </a:bodyPr>
          <a:lstStyle/>
          <a:p>
            <a:br>
              <a:rPr lang="en-US" sz="6000" dirty="0"/>
            </a:br>
            <a:r>
              <a:rPr lang="en-US" sz="6000" b="1" dirty="0"/>
              <a:t>Europe</a:t>
            </a:r>
            <a:br>
              <a:rPr lang="en-US" sz="6000" dirty="0"/>
            </a:br>
            <a:r>
              <a:rPr lang="en-US" sz="6000" dirty="0"/>
              <a:t>Mission and Challenges</a:t>
            </a:r>
            <a:endParaRPr lang="ro-RO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9F2E9-C649-49EC-BE29-6E963DD6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816429"/>
          </a:xfrm>
        </p:spPr>
        <p:txBody>
          <a:bodyPr>
            <a:noAutofit/>
          </a:bodyPr>
          <a:lstStyle/>
          <a:p>
            <a:r>
              <a:rPr lang="en-US" sz="2800" dirty="0"/>
              <a:t>APMC, Nairobi, Kenya, April 2023</a:t>
            </a:r>
          </a:p>
          <a:p>
            <a:r>
              <a:rPr lang="en-US" sz="2800" dirty="0" err="1"/>
              <a:t>Gh</a:t>
            </a:r>
            <a:r>
              <a:rPr lang="en-US" sz="2800" dirty="0"/>
              <a:t>. </a:t>
            </a:r>
            <a:r>
              <a:rPr lang="en-US" sz="2800" dirty="0" err="1"/>
              <a:t>Ritisan</a:t>
            </a:r>
            <a:r>
              <a:rPr lang="en-US" sz="2800" dirty="0"/>
              <a:t> (Romania)</a:t>
            </a:r>
          </a:p>
        </p:txBody>
      </p:sp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EuropE</a:t>
            </a:r>
            <a:r>
              <a:rPr lang="en-US" dirty="0"/>
              <a:t> – 4 areas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8307" y="1883229"/>
            <a:ext cx="6116263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400" b="1" dirty="0"/>
              <a:t>Western Europe</a:t>
            </a:r>
          </a:p>
          <a:p>
            <a:endParaRPr lang="en-US" sz="2400" dirty="0"/>
          </a:p>
          <a:p>
            <a:r>
              <a:rPr lang="en-US" sz="2400" b="1" dirty="0"/>
              <a:t>Hope</a:t>
            </a:r>
            <a:r>
              <a:rPr lang="en-US" sz="2400" dirty="0"/>
              <a:t>: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Missions organizations that still assist and support major missionary projects in Africa, Asia or South America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Mission leaders and missionaries that offer expertise in forming sending structures in Europe, Africa and Asia.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  <p:pic>
        <p:nvPicPr>
          <p:cNvPr id="7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184571" y="2024168"/>
            <a:ext cx="4651940" cy="3821461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6800157">
            <a:off x="5603443" y="-227045"/>
            <a:ext cx="5183989" cy="4361488"/>
          </a:xfrm>
          <a:prstGeom prst="arc">
            <a:avLst>
              <a:gd name="adj1" fmla="val 14926657"/>
              <a:gd name="adj2" fmla="val 20771831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3920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Europe – 4 areas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8307" y="1883229"/>
            <a:ext cx="6116263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400" b="1" dirty="0"/>
              <a:t>Western Europe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b="1" dirty="0"/>
              <a:t>Hope</a:t>
            </a:r>
            <a:r>
              <a:rPr lang="en-US" sz="2400" dirty="0"/>
              <a:t>: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Evangelism ministry among Muslim refugees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Sweden (over 3000 former Muslims believers baptized between 2015-2019; conf. Daniel </a:t>
            </a:r>
            <a:r>
              <a:rPr lang="en-US" sz="2400" dirty="0" err="1">
                <a:solidFill>
                  <a:schemeClr val="tx2"/>
                </a:solidFill>
              </a:rPr>
              <a:t>Alm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Finland (over 2000 FMB baptized between 2015-2019, most of them in Pentecostal churches; conf. Mika </a:t>
            </a:r>
            <a:r>
              <a:rPr lang="en-US" sz="2400" dirty="0" err="1">
                <a:solidFill>
                  <a:schemeClr val="tx2"/>
                </a:solidFill>
              </a:rPr>
              <a:t>Yrjölä</a:t>
            </a:r>
            <a:r>
              <a:rPr lang="en-US" dirty="0">
                <a:solidFill>
                  <a:schemeClr val="tx2"/>
                </a:solidFill>
              </a:rPr>
              <a:t>)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Germany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  <p:pic>
        <p:nvPicPr>
          <p:cNvPr id="7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184571" y="2024168"/>
            <a:ext cx="4651940" cy="3821461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6800157">
            <a:off x="5603443" y="-227045"/>
            <a:ext cx="5183989" cy="4361488"/>
          </a:xfrm>
          <a:prstGeom prst="arc">
            <a:avLst>
              <a:gd name="adj1" fmla="val 14926657"/>
              <a:gd name="adj2" fmla="val 20771831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72908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Europe – 4 areas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8308" y="1883229"/>
            <a:ext cx="5802756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2. Eastern Europe</a:t>
            </a:r>
            <a:endParaRPr lang="en-US" sz="2400" b="1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Pentecostal movements that started at the beginning of the 20</a:t>
            </a:r>
            <a:r>
              <a:rPr lang="en-US" sz="2400" baseline="30000" dirty="0">
                <a:solidFill>
                  <a:schemeClr val="tx2"/>
                </a:solidFill>
              </a:rPr>
              <a:t>th</a:t>
            </a:r>
            <a:r>
              <a:rPr lang="en-US" sz="2400" dirty="0">
                <a:solidFill>
                  <a:schemeClr val="tx2"/>
                </a:solidFill>
              </a:rPr>
              <a:t> century, but went through 50 years of communist persecution.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Young missions organizations that are now being consolidated.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Challenges:</a:t>
            </a:r>
            <a:r>
              <a:rPr lang="en-US" sz="2400" dirty="0">
                <a:solidFill>
                  <a:schemeClr val="tx2"/>
                </a:solidFill>
              </a:rPr>
              <a:t> post-communist societies with weak economies and corrupt political leaders.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  <p:pic>
        <p:nvPicPr>
          <p:cNvPr id="13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013005" y="1874521"/>
            <a:ext cx="4823506" cy="3962399"/>
          </a:xfrm>
          <a:prstGeom prst="rect">
            <a:avLst/>
          </a:prstGeom>
        </p:spPr>
      </p:pic>
      <p:sp>
        <p:nvSpPr>
          <p:cNvPr id="14" name="Arc 13"/>
          <p:cNvSpPr/>
          <p:nvPr/>
        </p:nvSpPr>
        <p:spPr>
          <a:xfrm rot="15685606">
            <a:off x="9151979" y="3426137"/>
            <a:ext cx="1477226" cy="1526545"/>
          </a:xfrm>
          <a:prstGeom prst="arc">
            <a:avLst>
              <a:gd name="adj1" fmla="val 10254957"/>
              <a:gd name="adj2" fmla="val 18833858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25362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Europe – 4 areas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0297" y="1883229"/>
            <a:ext cx="6696892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2. Eastern Europe</a:t>
            </a:r>
          </a:p>
          <a:p>
            <a:endParaRPr lang="en-US" sz="2400" b="1" dirty="0"/>
          </a:p>
          <a:p>
            <a:r>
              <a:rPr lang="en-US" sz="2400" b="1" dirty="0"/>
              <a:t>Challenges</a:t>
            </a:r>
            <a:r>
              <a:rPr lang="en-US" sz="2400" dirty="0"/>
              <a:t>: 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Massive migration toward the West (from Romania: 2.5 million in the last 20 years; Republic of Moldova, Bulgaria, Ukraine)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Diaspora – cultural ghettos (70 churches in Spain, 35 in Italy, over 100 NW; London – over 50; around 200-300 in total)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Broken families;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War in Ukraine;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Limited freedom in Russia and Belarus.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013005" y="1883230"/>
            <a:ext cx="4823506" cy="3962399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15685606">
            <a:off x="9151979" y="3434846"/>
            <a:ext cx="1477226" cy="1526545"/>
          </a:xfrm>
          <a:prstGeom prst="arc">
            <a:avLst>
              <a:gd name="adj1" fmla="val 10254957"/>
              <a:gd name="adj2" fmla="val 18833858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823967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Europe – 4 areas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8307" y="1883229"/>
            <a:ext cx="6116263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2. Eastern Europe</a:t>
            </a:r>
          </a:p>
          <a:p>
            <a:endParaRPr lang="en-US" sz="2400" dirty="0"/>
          </a:p>
          <a:p>
            <a:r>
              <a:rPr lang="en-US" sz="2400" b="1" dirty="0"/>
              <a:t>Hope</a:t>
            </a:r>
            <a:r>
              <a:rPr lang="en-US" sz="2400" dirty="0"/>
              <a:t>: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buAutoNum type="alphaLcPeriod"/>
            </a:pPr>
            <a:r>
              <a:rPr lang="en-US" sz="2400" dirty="0">
                <a:solidFill>
                  <a:schemeClr val="tx2"/>
                </a:solidFill>
              </a:rPr>
              <a:t>The exponential growth of the Pentecostal churches in the East.</a:t>
            </a:r>
          </a:p>
          <a:p>
            <a:pPr marL="457200" indent="-457200">
              <a:buAutoNum type="alphaLcPeriod"/>
            </a:pPr>
            <a:endParaRPr lang="en-US" sz="2400" dirty="0"/>
          </a:p>
          <a:p>
            <a:r>
              <a:rPr lang="en-US" sz="2400" b="1" dirty="0"/>
              <a:t>Romania:</a:t>
            </a:r>
            <a:r>
              <a:rPr lang="en-US" sz="2400" dirty="0"/>
              <a:t> 700 (</a:t>
            </a:r>
            <a:r>
              <a:rPr lang="en-US" sz="2400" b="1" dirty="0"/>
              <a:t>1990</a:t>
            </a:r>
            <a:r>
              <a:rPr lang="en-US" sz="2400" dirty="0"/>
              <a:t>) to &gt; 3200 (</a:t>
            </a:r>
            <a:r>
              <a:rPr lang="en-US" sz="2400" b="1" dirty="0"/>
              <a:t>2023</a:t>
            </a:r>
            <a:r>
              <a:rPr lang="en-US" sz="2400" dirty="0"/>
              <a:t>) </a:t>
            </a:r>
          </a:p>
          <a:p>
            <a:r>
              <a:rPr lang="en-US" sz="2400" b="1" dirty="0"/>
              <a:t>Russia</a:t>
            </a:r>
            <a:r>
              <a:rPr lang="en-US" sz="2400" dirty="0"/>
              <a:t>: 750 to 6500</a:t>
            </a:r>
          </a:p>
          <a:p>
            <a:r>
              <a:rPr lang="en-US" sz="2400" b="1" dirty="0"/>
              <a:t>Ukraine</a:t>
            </a:r>
            <a:r>
              <a:rPr lang="en-US" sz="2400" dirty="0"/>
              <a:t>: 1100 to 3600</a:t>
            </a:r>
          </a:p>
          <a:p>
            <a:r>
              <a:rPr lang="en-US" sz="2400" b="1" dirty="0"/>
              <a:t>Republic of Moldova</a:t>
            </a:r>
            <a:r>
              <a:rPr lang="en-US" sz="2400" dirty="0"/>
              <a:t>: 60 to 380</a:t>
            </a:r>
          </a:p>
          <a:p>
            <a:r>
              <a:rPr lang="en-US" sz="2400" b="1" dirty="0"/>
              <a:t>Belarus</a:t>
            </a:r>
            <a:r>
              <a:rPr lang="en-US" sz="2400" dirty="0"/>
              <a:t>: 170 to 730 </a:t>
            </a:r>
          </a:p>
          <a:p>
            <a:r>
              <a:rPr lang="en-US" sz="2400" b="1" dirty="0"/>
              <a:t>Armenia</a:t>
            </a:r>
            <a:r>
              <a:rPr lang="en-US" sz="2400" dirty="0"/>
              <a:t>: 45 to 420</a:t>
            </a:r>
          </a:p>
          <a:p>
            <a:r>
              <a:rPr lang="en-US" sz="2400" b="1" dirty="0"/>
              <a:t>Georgia</a:t>
            </a:r>
            <a:r>
              <a:rPr lang="en-US" sz="2400" dirty="0"/>
              <a:t>: 32 to 140</a:t>
            </a:r>
          </a:p>
          <a:p>
            <a:r>
              <a:rPr lang="en-US" sz="2400" dirty="0"/>
              <a:t>(conf. Victor </a:t>
            </a:r>
            <a:r>
              <a:rPr lang="en-US" sz="2400" dirty="0" err="1"/>
              <a:t>Pavlovski</a:t>
            </a:r>
            <a:r>
              <a:rPr lang="en-US" sz="2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  <p:pic>
        <p:nvPicPr>
          <p:cNvPr id="14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013005" y="1883230"/>
            <a:ext cx="4823506" cy="3962399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 rot="15685606">
            <a:off x="9151979" y="3434846"/>
            <a:ext cx="1477226" cy="1526545"/>
          </a:xfrm>
          <a:prstGeom prst="arc">
            <a:avLst>
              <a:gd name="adj1" fmla="val 10254957"/>
              <a:gd name="adj2" fmla="val 18833858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334324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Europa – 4 areas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96742" y="1787932"/>
            <a:ext cx="6116263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2. Eastern Europe</a:t>
            </a:r>
          </a:p>
          <a:p>
            <a:endParaRPr lang="en-US" sz="2400" dirty="0"/>
          </a:p>
          <a:p>
            <a:r>
              <a:rPr lang="en-US" sz="2400" b="1" dirty="0"/>
              <a:t>Hope</a:t>
            </a:r>
            <a:r>
              <a:rPr lang="en-US" sz="2400" dirty="0"/>
              <a:t>: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b. New missionary sending structures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Romania:</a:t>
            </a:r>
            <a:r>
              <a:rPr lang="en-US" sz="2400" dirty="0">
                <a:solidFill>
                  <a:schemeClr val="tx2"/>
                </a:solidFill>
              </a:rPr>
              <a:t> over 80 long-term missionaries in over 25 countries. More than 50% of them serve in Muslim countries.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Ukraine: </a:t>
            </a:r>
            <a:r>
              <a:rPr lang="en-US" sz="2400" dirty="0">
                <a:solidFill>
                  <a:schemeClr val="tx2"/>
                </a:solidFill>
              </a:rPr>
              <a:t>after 1990, they sent over 1000 workers especially in Russia and the former USSR.</a:t>
            </a:r>
          </a:p>
          <a:p>
            <a:r>
              <a:rPr lang="en-US" sz="2400" dirty="0">
                <a:solidFill>
                  <a:schemeClr val="tx2"/>
                </a:solidFill>
              </a:rPr>
              <a:t>Around 60% of Pentecostal leaders in Russia are of Ukrainian origin.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Belarus: </a:t>
            </a:r>
            <a:r>
              <a:rPr lang="en-US" sz="2400" dirty="0">
                <a:solidFill>
                  <a:schemeClr val="tx2"/>
                </a:solidFill>
              </a:rPr>
              <a:t>over 25 long-term missionaries.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  <p:pic>
        <p:nvPicPr>
          <p:cNvPr id="8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013005" y="1883230"/>
            <a:ext cx="4823506" cy="3962399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 rot="15685606">
            <a:off x="9151979" y="3434846"/>
            <a:ext cx="1477226" cy="1526545"/>
          </a:xfrm>
          <a:prstGeom prst="arc">
            <a:avLst>
              <a:gd name="adj1" fmla="val 10254957"/>
              <a:gd name="adj2" fmla="val 18833858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045365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Europa – 4 areas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8307" y="1883229"/>
            <a:ext cx="6116263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/>
              <a:t>3. Southern / South-Western Europe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/>
              <a:t>Challenges:</a:t>
            </a:r>
            <a:r>
              <a:rPr lang="en-US" sz="2400" dirty="0"/>
              <a:t> 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Secularization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Refugees (Spain and Italy)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Pentecostal movements small in size (with the exception of Italy)</a:t>
            </a:r>
          </a:p>
        </p:txBody>
      </p:sp>
      <p:pic>
        <p:nvPicPr>
          <p:cNvPr id="4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013005" y="1883230"/>
            <a:ext cx="4823506" cy="3962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  <p:sp>
        <p:nvSpPr>
          <p:cNvPr id="6" name="Arc 5"/>
          <p:cNvSpPr/>
          <p:nvPr/>
        </p:nvSpPr>
        <p:spPr>
          <a:xfrm rot="1662978">
            <a:off x="6685440" y="4617165"/>
            <a:ext cx="3224585" cy="2294436"/>
          </a:xfrm>
          <a:prstGeom prst="arc">
            <a:avLst>
              <a:gd name="adj1" fmla="val 11846002"/>
              <a:gd name="adj2" fmla="val 18833858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778648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Europa – 4 areas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96742" y="1883229"/>
            <a:ext cx="6116263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/>
              <a:t>3. Southern / South-Western Europe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b="1" dirty="0"/>
              <a:t>Hope</a:t>
            </a:r>
            <a:r>
              <a:rPr lang="en-US" sz="2400" dirty="0"/>
              <a:t>: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AutoNum type="alphaLcPeriod"/>
            </a:pPr>
            <a:r>
              <a:rPr lang="en-US" sz="2400" dirty="0">
                <a:solidFill>
                  <a:schemeClr val="tx2"/>
                </a:solidFill>
              </a:rPr>
              <a:t>Evangelism projects in Spain and Italy – in hundreds of locations</a:t>
            </a:r>
          </a:p>
          <a:p>
            <a:pPr marL="457200" indent="-457200">
              <a:lnSpc>
                <a:spcPct val="100000"/>
              </a:lnSpc>
              <a:buAutoNum type="alphaLcPeriod"/>
            </a:pPr>
            <a:r>
              <a:rPr lang="en-US" sz="2400" dirty="0">
                <a:solidFill>
                  <a:schemeClr val="tx2"/>
                </a:solidFill>
              </a:rPr>
              <a:t>The birth of young mission agencies: Italy (&gt;20), Spain, Portugal</a:t>
            </a:r>
          </a:p>
          <a:p>
            <a:pPr marL="457200" indent="-457200">
              <a:lnSpc>
                <a:spcPct val="100000"/>
              </a:lnSpc>
              <a:buAutoNum type="alphaLcPeriod"/>
            </a:pPr>
            <a:r>
              <a:rPr lang="en-US" sz="2400" dirty="0">
                <a:solidFill>
                  <a:schemeClr val="tx2"/>
                </a:solidFill>
              </a:rPr>
              <a:t>Mission agencies from France who strongly support the missionary work in French speaking African countries.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013005" y="1883230"/>
            <a:ext cx="4823506" cy="3962399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1662978">
            <a:off x="6685440" y="4617165"/>
            <a:ext cx="3224585" cy="2294436"/>
          </a:xfrm>
          <a:prstGeom prst="arc">
            <a:avLst>
              <a:gd name="adj1" fmla="val 11846002"/>
              <a:gd name="adj2" fmla="val 18833858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400201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Europa – 4 areas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37953" y="1871506"/>
            <a:ext cx="6546617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4. South-Eastern Europe/Balkans</a:t>
            </a:r>
          </a:p>
          <a:p>
            <a:endParaRPr lang="en-US" sz="2400" b="1" dirty="0"/>
          </a:p>
          <a:p>
            <a:r>
              <a:rPr lang="en-US" sz="2400" b="1" dirty="0"/>
              <a:t>Challenges</a:t>
            </a:r>
            <a:r>
              <a:rPr lang="en-US" sz="2400" dirty="0"/>
              <a:t>: 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Great divisions – political and religious: Catholics, Orthodox and Muslim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Refugees – </a:t>
            </a:r>
            <a:r>
              <a:rPr lang="en-US" sz="2400" i="1" dirty="0">
                <a:solidFill>
                  <a:schemeClr val="tx2"/>
                </a:solidFill>
              </a:rPr>
              <a:t>Turkey,</a:t>
            </a:r>
            <a:r>
              <a:rPr lang="en-US" sz="2400" dirty="0">
                <a:solidFill>
                  <a:schemeClr val="tx2"/>
                </a:solidFill>
              </a:rPr>
              <a:t> Greece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Very small Pentecostal movements (Montenegro &lt;200; Bosnia, Macedonia, Kosovo, Serbia) or young (</a:t>
            </a:r>
            <a:r>
              <a:rPr lang="en-US" sz="2400" i="1" dirty="0">
                <a:solidFill>
                  <a:schemeClr val="tx2"/>
                </a:solidFill>
              </a:rPr>
              <a:t>Turkey</a:t>
            </a:r>
            <a:r>
              <a:rPr lang="en-US" sz="2400" dirty="0">
                <a:solidFill>
                  <a:schemeClr val="tx2"/>
                </a:solidFill>
              </a:rPr>
              <a:t>, Albania)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Majority (or significant) Muslim population in </a:t>
            </a:r>
            <a:r>
              <a:rPr lang="en-US" sz="2400" i="1" dirty="0">
                <a:solidFill>
                  <a:schemeClr val="tx2"/>
                </a:solidFill>
              </a:rPr>
              <a:t>Turkey</a:t>
            </a:r>
            <a:r>
              <a:rPr lang="en-US" sz="2400" dirty="0">
                <a:solidFill>
                  <a:schemeClr val="tx2"/>
                </a:solidFill>
              </a:rPr>
              <a:t>, Albania, Bosnia, Kosovo, Bulgaria and Macedonia – </a:t>
            </a:r>
            <a:r>
              <a:rPr lang="en-US" sz="2400" b="1" dirty="0">
                <a:solidFill>
                  <a:schemeClr val="tx2"/>
                </a:solidFill>
              </a:rPr>
              <a:t>mission field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191437" y="1883230"/>
            <a:ext cx="4645074" cy="3815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  <p:sp>
        <p:nvSpPr>
          <p:cNvPr id="6" name="Arc 5"/>
          <p:cNvSpPr/>
          <p:nvPr/>
        </p:nvSpPr>
        <p:spPr>
          <a:xfrm rot="1794508">
            <a:off x="8847180" y="4548326"/>
            <a:ext cx="1477226" cy="1526545"/>
          </a:xfrm>
          <a:prstGeom prst="arc">
            <a:avLst>
              <a:gd name="adj1" fmla="val 12489186"/>
              <a:gd name="adj2" fmla="val 18407104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9559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Europa – 4 areas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8307" y="1883229"/>
            <a:ext cx="6116263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4. South-Eastern Europe/Balkans</a:t>
            </a:r>
          </a:p>
          <a:p>
            <a:endParaRPr lang="en-US" sz="2400" dirty="0"/>
          </a:p>
          <a:p>
            <a:r>
              <a:rPr lang="en-US" sz="2400" b="1" dirty="0"/>
              <a:t>Hope</a:t>
            </a:r>
            <a:r>
              <a:rPr lang="en-US" sz="2400" dirty="0"/>
              <a:t>: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buAutoNum type="alphaLcPeriod"/>
            </a:pPr>
            <a:r>
              <a:rPr lang="en-US" sz="2400" dirty="0">
                <a:solidFill>
                  <a:schemeClr val="tx2"/>
                </a:solidFill>
              </a:rPr>
              <a:t>Young churches, but with vision and desire to plant churches (Albania, Bulgaria, Macedonia, Kosovo)</a:t>
            </a:r>
          </a:p>
          <a:p>
            <a:pPr marL="457200" indent="-457200">
              <a:buAutoNum type="alphaLcPeriod"/>
            </a:pPr>
            <a:r>
              <a:rPr lang="en-US" sz="2400" dirty="0">
                <a:solidFill>
                  <a:schemeClr val="tx2"/>
                </a:solidFill>
              </a:rPr>
              <a:t>Missionaries that serve in the Balkans and support the national churches (RO: 13)</a:t>
            </a:r>
          </a:p>
          <a:p>
            <a:pPr marL="457200" indent="-457200">
              <a:buAutoNum type="alphaLcPeriod"/>
            </a:pPr>
            <a:r>
              <a:rPr lang="en-US" sz="2400" dirty="0">
                <a:solidFill>
                  <a:schemeClr val="tx2"/>
                </a:solidFill>
              </a:rPr>
              <a:t>Mission agencies in the north-west that support the churches in the Balkans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191437" y="1883230"/>
            <a:ext cx="4645074" cy="3815821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1794508">
            <a:off x="8847180" y="4548326"/>
            <a:ext cx="1477226" cy="1526545"/>
          </a:xfrm>
          <a:prstGeom prst="arc">
            <a:avLst>
              <a:gd name="adj1" fmla="val 12489186"/>
              <a:gd name="adj2" fmla="val 18407104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2973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17931" y="274638"/>
            <a:ext cx="10331812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Pentecostal European network (</a:t>
            </a:r>
            <a:r>
              <a:rPr lang="en-US" dirty="0" err="1"/>
              <a:t>pef</a:t>
            </a:r>
            <a:r>
              <a:rPr lang="en-US" dirty="0"/>
              <a:t> &amp; PEM)</a:t>
            </a:r>
            <a:endParaRPr lang="en-GB" cap="non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 most European countries, the Pentecostal movement exists since the beginning of last century, being directly influenced by the revival that started on Azusa Street in USA.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There are around 5 million Pentecostals in Europe.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We have movements of tens of thousands and hundreds of thousands of members in Eastern Europe and the North-West (+ Italy), but also some movements with only a few thousands or hundreds of Pentecostal believers in certain smaller countries in the center of Europe or in the Balkans.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The European Pentecostals are connected together in PEF (Pentecostal European Fellowship), that at the moment has 60 members, from 38 countries, that organize a European conference each year.</a:t>
            </a:r>
          </a:p>
        </p:txBody>
      </p:sp>
    </p:spTree>
    <p:extLst>
      <p:ext uri="{BB962C8B-B14F-4D97-AF65-F5344CB8AC3E}">
        <p14:creationId xmlns:p14="http://schemas.microsoft.com/office/powerpoint/2010/main" val="1787288504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Europa – 4 areas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8307" y="1883229"/>
            <a:ext cx="6116263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</a:rPr>
              <a:t>4. South-Eastern Europe/Balkans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Hope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endParaRPr lang="en-US" sz="2400" spc="-102" dirty="0">
              <a:solidFill>
                <a:schemeClr val="tx2"/>
              </a:solidFill>
              <a:latin typeface="+mj-lt"/>
            </a:endParaRPr>
          </a:p>
          <a:p>
            <a:pPr marL="329346" lvl="1" indent="-164673" algn="l">
              <a:lnSpc>
                <a:spcPts val="2969"/>
              </a:lnSpc>
              <a:buFont typeface="Arial"/>
              <a:buChar char="•"/>
            </a:pPr>
            <a:r>
              <a:rPr lang="en-US" sz="2400" spc="-99" dirty="0">
                <a:solidFill>
                  <a:schemeClr val="tx2"/>
                </a:solidFill>
                <a:latin typeface="+mj-lt"/>
              </a:rPr>
              <a:t>Quality ministries among refugees in Turkey, Greece </a:t>
            </a:r>
          </a:p>
          <a:p>
            <a:pPr marL="552704" lvl="1" indent="-276352" algn="just">
              <a:lnSpc>
                <a:spcPts val="2969"/>
              </a:lnSpc>
              <a:buFont typeface="Arial"/>
              <a:buChar char="•"/>
            </a:pPr>
            <a:r>
              <a:rPr lang="en-US" sz="2400" spc="-102" dirty="0">
                <a:solidFill>
                  <a:schemeClr val="tx2"/>
                </a:solidFill>
                <a:latin typeface="+mj-lt"/>
              </a:rPr>
              <a:t> Athens: Diaspora Pathways – discipleship, equipping Iranians and Afghans for missions (Academy of Spiritual Formation – 6 months of intensive Bible study and training, for Persian speaking refugees).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191437" y="1883230"/>
            <a:ext cx="4645074" cy="3815821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1794508">
            <a:off x="8847180" y="4548326"/>
            <a:ext cx="1477226" cy="1526545"/>
          </a:xfrm>
          <a:prstGeom prst="arc">
            <a:avLst>
              <a:gd name="adj1" fmla="val 12489186"/>
              <a:gd name="adj2" fmla="val 18407104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367228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Europa and gypsies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8307" y="1883229"/>
            <a:ext cx="6116263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tx2"/>
                </a:solidFill>
              </a:rPr>
              <a:t>Europe and Gypsies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There are over 12 million Gypsies in Europe. They most probably come from India. If they would be a nation, it would be 10</a:t>
            </a:r>
            <a:r>
              <a:rPr lang="en-US" sz="2200" baseline="30000" dirty="0">
                <a:solidFill>
                  <a:schemeClr val="tx2"/>
                </a:solidFill>
              </a:rPr>
              <a:t>th</a:t>
            </a:r>
            <a:r>
              <a:rPr lang="en-US" sz="2200" dirty="0">
                <a:solidFill>
                  <a:schemeClr val="tx2"/>
                </a:solidFill>
              </a:rPr>
              <a:t> in Europe by size.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In 1950 a revival movement started among the Gypsies in France and Spain. There are over 2000 Pentecostal Gypsy churches in these two countries, with over 200.000 members.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Massive conversions in Romania and in the Balkans (Ro: &gt;500 Gypsy churches).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Approximately 10% of the European Pentecostals.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191437" y="1883230"/>
            <a:ext cx="4645074" cy="381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73926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Opportunities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There is still a lot of freedom in moving in the EU and sharing the Gospel.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The right environment to share the Good News with Muslims (e.g. Greece).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Mobilizing and equipping for evangelism and mission.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14815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 celebrate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931" y="1684564"/>
            <a:ext cx="5117554" cy="4879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b="1" dirty="0">
                <a:solidFill>
                  <a:schemeClr val="tx2"/>
                </a:solidFill>
              </a:rPr>
              <a:t>The existence of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PEM</a:t>
            </a:r>
            <a:r>
              <a:rPr lang="en-US" sz="2400" dirty="0">
                <a:solidFill>
                  <a:schemeClr val="tx2"/>
                </a:solidFill>
              </a:rPr>
              <a:t> – network of 37 organizations, since 1991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New missions organizations </a:t>
            </a:r>
            <a:r>
              <a:rPr lang="en-US" sz="2400" dirty="0">
                <a:solidFill>
                  <a:schemeClr val="tx2"/>
                </a:solidFill>
              </a:rPr>
              <a:t>that send long-term workers: </a:t>
            </a:r>
            <a:r>
              <a:rPr lang="en-US" sz="2400" b="1" dirty="0">
                <a:solidFill>
                  <a:schemeClr val="tx2"/>
                </a:solidFill>
              </a:rPr>
              <a:t>Romania, Italy, Ukraine, Belarus, Spain, Czech Republic etc.</a:t>
            </a:r>
          </a:p>
          <a:p>
            <a:pPr lvl="0"/>
            <a:r>
              <a:rPr lang="en-US" sz="2400" b="1" dirty="0">
                <a:solidFill>
                  <a:schemeClr val="tx2"/>
                </a:solidFill>
              </a:rPr>
              <a:t>3 events </a:t>
            </a:r>
            <a:r>
              <a:rPr lang="en-US" sz="2400" dirty="0">
                <a:solidFill>
                  <a:schemeClr val="tx2"/>
                </a:solidFill>
              </a:rPr>
              <a:t>annually, at European level: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PEM (PEF) Consultation: 6-9 March in Warsaw, Poland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PEM Mission Course (Portugal 2022, Albania 2023))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Impact project</a:t>
            </a:r>
          </a:p>
        </p:txBody>
      </p:sp>
      <p:pic>
        <p:nvPicPr>
          <p:cNvPr id="4" name="Content Placeholder 5" descr="A large crowd of people in a field&#10;&#10;Description automatically generated">
            <a:extLst>
              <a:ext uri="{FF2B5EF4-FFF2-40B4-BE49-F238E27FC236}">
                <a16:creationId xmlns:a16="http://schemas.microsoft.com/office/drawing/2014/main" id="{95DCF65B-CB6D-4308-B0FD-F14EF3A9C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6" r="12966" b="1"/>
          <a:stretch/>
        </p:blipFill>
        <p:spPr>
          <a:xfrm>
            <a:off x="6440998" y="2287351"/>
            <a:ext cx="5286997" cy="2632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829165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 celebrate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931" y="1684564"/>
            <a:ext cx="5117554" cy="4879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b="1" dirty="0">
                <a:solidFill>
                  <a:schemeClr val="tx2"/>
                </a:solidFill>
              </a:rPr>
              <a:t>Kairos course </a:t>
            </a:r>
            <a:r>
              <a:rPr lang="en-US" sz="2400" dirty="0">
                <a:solidFill>
                  <a:schemeClr val="tx2"/>
                </a:solidFill>
              </a:rPr>
              <a:t>(translated in many European languages and used in many churches)</a:t>
            </a:r>
          </a:p>
          <a:p>
            <a:pPr lvl="0"/>
            <a:r>
              <a:rPr lang="en-US" sz="2400" b="1" dirty="0">
                <a:solidFill>
                  <a:schemeClr val="tx2"/>
                </a:solidFill>
              </a:rPr>
              <a:t>Over 300 UPG</a:t>
            </a:r>
            <a:r>
              <a:rPr lang="ro-RO" sz="2400" b="1" dirty="0">
                <a:solidFill>
                  <a:schemeClr val="tx2"/>
                </a:solidFill>
              </a:rPr>
              <a:t>s</a:t>
            </a:r>
            <a:r>
              <a:rPr lang="en-US" sz="2400" b="1" dirty="0">
                <a:solidFill>
                  <a:schemeClr val="tx2"/>
                </a:solidFill>
              </a:rPr>
              <a:t> adopted </a:t>
            </a:r>
            <a:r>
              <a:rPr lang="en-US" sz="2400" dirty="0">
                <a:solidFill>
                  <a:schemeClr val="tx2"/>
                </a:solidFill>
              </a:rPr>
              <a:t>for mission by PEM</a:t>
            </a:r>
          </a:p>
          <a:p>
            <a:pPr lvl="0"/>
            <a:r>
              <a:rPr lang="en-US" sz="2400" b="1" dirty="0">
                <a:solidFill>
                  <a:schemeClr val="tx2"/>
                </a:solidFill>
              </a:rPr>
              <a:t>Bimonthly prayer meetings</a:t>
            </a:r>
          </a:p>
          <a:p>
            <a:pPr lvl="0"/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Story: </a:t>
            </a:r>
            <a:r>
              <a:rPr lang="en-US" sz="2400" b="1" dirty="0" err="1">
                <a:solidFill>
                  <a:schemeClr val="tx2"/>
                </a:solidFill>
              </a:rPr>
              <a:t>Silviu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Luncan</a:t>
            </a:r>
            <a:r>
              <a:rPr lang="en-US" sz="2400" b="1" dirty="0">
                <a:solidFill>
                  <a:schemeClr val="tx2"/>
                </a:solidFill>
              </a:rPr>
              <a:t> &amp; the </a:t>
            </a:r>
            <a:r>
              <a:rPr lang="en-US" sz="2400" b="1" dirty="0" err="1">
                <a:solidFill>
                  <a:schemeClr val="tx2"/>
                </a:solidFill>
              </a:rPr>
              <a:t>Hazara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400" dirty="0" err="1">
                <a:solidFill>
                  <a:schemeClr val="tx2"/>
                </a:solidFill>
              </a:rPr>
              <a:t>Romiscon</a:t>
            </a:r>
            <a:r>
              <a:rPr lang="en-US" sz="2400" dirty="0">
                <a:solidFill>
                  <a:schemeClr val="tx2"/>
                </a:solidFill>
              </a:rPr>
              <a:t> 2018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Distributing UPG prayer cards</a:t>
            </a:r>
          </a:p>
          <a:p>
            <a:pPr>
              <a:buFontTx/>
              <a:buChar char="-"/>
            </a:pPr>
            <a:r>
              <a:rPr lang="en-US" sz="2400" dirty="0" err="1">
                <a:solidFill>
                  <a:schemeClr val="tx2"/>
                </a:solidFill>
              </a:rPr>
              <a:t>Hazara</a:t>
            </a:r>
            <a:r>
              <a:rPr lang="en-US" sz="2400" dirty="0">
                <a:solidFill>
                  <a:schemeClr val="tx2"/>
                </a:solidFill>
              </a:rPr>
              <a:t> (Afghanistan)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Does God listen to prayers? How do I know that?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Visit in Indonesia in January of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70" y="1698170"/>
            <a:ext cx="5363848" cy="408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880106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 celebrate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931" y="1684564"/>
            <a:ext cx="5117554" cy="4879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79"/>
              </a:lnSpc>
            </a:pPr>
            <a:r>
              <a:rPr lang="en-US" sz="2399" b="1" spc="-96" dirty="0">
                <a:solidFill>
                  <a:srgbClr val="000000"/>
                </a:solidFill>
                <a:latin typeface="Fira Sans Light Bold"/>
              </a:rPr>
              <a:t>Cooperating with UPG Task Force in organizing a prayer framework for UPGs at European level:</a:t>
            </a:r>
          </a:p>
          <a:p>
            <a:pPr marL="308864" lvl="1" indent="-154432" algn="l">
              <a:lnSpc>
                <a:spcPts val="2879"/>
              </a:lnSpc>
              <a:buFont typeface="Arial"/>
              <a:buChar char="•"/>
            </a:pPr>
            <a:r>
              <a:rPr lang="en-US" sz="2399" b="1" spc="-96" dirty="0">
                <a:solidFill>
                  <a:srgbClr val="000000"/>
                </a:solidFill>
                <a:latin typeface="Fira Sans Light Bold"/>
              </a:rPr>
              <a:t>Translating and sharing the UPG cards at PEM and PEF consultations and conferences; encouraging the members of PEM/PEF to adopt UPGs in prayer. </a:t>
            </a:r>
          </a:p>
          <a:p>
            <a:pPr marL="308864" lvl="1" indent="-154432" algn="l">
              <a:lnSpc>
                <a:spcPts val="2879"/>
              </a:lnSpc>
              <a:buFont typeface="Arial"/>
              <a:buChar char="•"/>
            </a:pPr>
            <a:r>
              <a:rPr lang="en-US" sz="2399" b="1" spc="-96" dirty="0">
                <a:solidFill>
                  <a:srgbClr val="000000"/>
                </a:solidFill>
                <a:latin typeface="Fira Sans Light Bold"/>
              </a:rPr>
              <a:t>Distributing prayer calendars </a:t>
            </a:r>
          </a:p>
          <a:p>
            <a:pPr marL="308864" lvl="1" indent="-154432" algn="l">
              <a:lnSpc>
                <a:spcPts val="2879"/>
              </a:lnSpc>
              <a:buFont typeface="Arial"/>
              <a:buChar char="•"/>
            </a:pPr>
            <a:r>
              <a:rPr lang="en-US" sz="2399" b="1" spc="-96" dirty="0">
                <a:solidFill>
                  <a:srgbClr val="000000"/>
                </a:solidFill>
                <a:latin typeface="Fira Sans Light Bold"/>
              </a:rPr>
              <a:t>Organizing once a year a 24-hour prayer chain for UPGs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70" y="1698170"/>
            <a:ext cx="5363848" cy="408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738225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 celebrate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931" y="1684564"/>
            <a:ext cx="5117554" cy="4879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79"/>
              </a:lnSpc>
            </a:pPr>
            <a:endParaRPr lang="en-US" sz="2399" b="1" spc="-96" dirty="0">
              <a:solidFill>
                <a:srgbClr val="000000"/>
              </a:solidFill>
              <a:latin typeface="Fira Sans Light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15C35-9332-6DC8-3BBE-99EB4C26FB42}"/>
              </a:ext>
            </a:extLst>
          </p:cNvPr>
          <p:cNvSpPr txBox="1"/>
          <p:nvPr/>
        </p:nvSpPr>
        <p:spPr>
          <a:xfrm>
            <a:off x="1" y="1180945"/>
            <a:ext cx="5117555" cy="559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93"/>
              </a:lnSpc>
            </a:pPr>
            <a:r>
              <a:rPr lang="en-US" sz="2494" spc="-99" dirty="0">
                <a:solidFill>
                  <a:srgbClr val="000000"/>
                </a:solidFill>
                <a:latin typeface="Fira Sans Light"/>
              </a:rPr>
              <a:t> </a:t>
            </a:r>
            <a:r>
              <a:rPr lang="en-US" sz="2494" b="1" spc="-99" dirty="0">
                <a:solidFill>
                  <a:srgbClr val="000000"/>
                </a:solidFill>
                <a:latin typeface="Fira Sans Light Bold"/>
              </a:rPr>
              <a:t>EQUIPING</a:t>
            </a:r>
          </a:p>
          <a:p>
            <a:pPr algn="ctr">
              <a:lnSpc>
                <a:spcPts val="2993"/>
              </a:lnSpc>
            </a:pPr>
            <a:r>
              <a:rPr lang="en-US" sz="2494" b="1" spc="-99" dirty="0">
                <a:solidFill>
                  <a:srgbClr val="000000"/>
                </a:solidFill>
                <a:latin typeface="Fira Sans Light Bold"/>
              </a:rPr>
              <a:t>Romanian Center for </a:t>
            </a:r>
            <a:r>
              <a:rPr lang="en-US" sz="2494" b="1" spc="-99" dirty="0" err="1">
                <a:solidFill>
                  <a:srgbClr val="000000"/>
                </a:solidFill>
                <a:latin typeface="Fira Sans Light Bold"/>
              </a:rPr>
              <a:t>Crosscultural</a:t>
            </a:r>
            <a:r>
              <a:rPr lang="en-US" sz="2494" b="1" spc="-99" dirty="0">
                <a:solidFill>
                  <a:srgbClr val="000000"/>
                </a:solidFill>
                <a:latin typeface="Fira Sans Light Bold"/>
              </a:rPr>
              <a:t> Studies</a:t>
            </a:r>
          </a:p>
          <a:p>
            <a:pPr marL="160466" lvl="1">
              <a:lnSpc>
                <a:spcPts val="2993"/>
              </a:lnSpc>
            </a:pPr>
            <a:r>
              <a:rPr lang="en-US" sz="2494" spc="-99" dirty="0">
                <a:solidFill>
                  <a:srgbClr val="000000"/>
                </a:solidFill>
                <a:latin typeface="Fira Sans Light Bold"/>
              </a:rPr>
              <a:t>A 2-year program that equips people for long term missionary work </a:t>
            </a:r>
          </a:p>
          <a:p>
            <a:pPr marL="748084" lvl="2" indent="-249361">
              <a:lnSpc>
                <a:spcPts val="2513"/>
              </a:lnSpc>
              <a:buFont typeface="Arial"/>
              <a:buChar char="⚬"/>
            </a:pPr>
            <a:r>
              <a:rPr lang="en-US" sz="2093" spc="-83" dirty="0">
                <a:solidFill>
                  <a:srgbClr val="000000"/>
                </a:solidFill>
                <a:latin typeface="Fira Sans Light"/>
              </a:rPr>
              <a:t>1st year – theology focused courses</a:t>
            </a:r>
          </a:p>
          <a:p>
            <a:pPr marL="748084" lvl="2" indent="-249361">
              <a:lnSpc>
                <a:spcPts val="2513"/>
              </a:lnSpc>
              <a:buFont typeface="Arial"/>
              <a:buChar char="⚬"/>
            </a:pPr>
            <a:r>
              <a:rPr lang="en-US" sz="2093" spc="-83" dirty="0">
                <a:solidFill>
                  <a:srgbClr val="000000"/>
                </a:solidFill>
                <a:latin typeface="Fira Sans Light"/>
              </a:rPr>
              <a:t>2nd year – specific courses on missions (SIIR)</a:t>
            </a:r>
          </a:p>
          <a:p>
            <a:pPr marL="498723" lvl="2">
              <a:lnSpc>
                <a:spcPts val="2513"/>
              </a:lnSpc>
            </a:pPr>
            <a:endParaRPr lang="en-US" sz="2093" spc="-83" dirty="0">
              <a:solidFill>
                <a:srgbClr val="000000"/>
              </a:solidFill>
              <a:latin typeface="Fira Sans Light"/>
            </a:endParaRPr>
          </a:p>
          <a:p>
            <a:pPr marL="498723" lvl="2">
              <a:lnSpc>
                <a:spcPts val="2513"/>
              </a:lnSpc>
            </a:pPr>
            <a:r>
              <a:rPr lang="en-US" sz="2093" b="1" spc="-83" dirty="0">
                <a:solidFill>
                  <a:srgbClr val="000000"/>
                </a:solidFill>
                <a:latin typeface="Fira Sans Light"/>
              </a:rPr>
              <a:t>PEM MISSION COURSE 3-4 WEEKS EVERY YEAR</a:t>
            </a:r>
          </a:p>
          <a:p>
            <a:pPr marL="498723" lvl="2">
              <a:lnSpc>
                <a:spcPts val="2513"/>
              </a:lnSpc>
            </a:pPr>
            <a:r>
              <a:rPr lang="en-US" sz="2093" b="1" spc="-83" dirty="0">
                <a:solidFill>
                  <a:srgbClr val="000000"/>
                </a:solidFill>
                <a:latin typeface="Fira Sans Light"/>
              </a:rPr>
              <a:t>SHORT TERM MISSION TRIPS</a:t>
            </a:r>
          </a:p>
          <a:p>
            <a:pPr marL="498723" lvl="2">
              <a:lnSpc>
                <a:spcPts val="2513"/>
              </a:lnSpc>
            </a:pPr>
            <a:r>
              <a:rPr lang="en-US" sz="2000" spc="-96" dirty="0">
                <a:solidFill>
                  <a:srgbClr val="000000"/>
                </a:solidFill>
                <a:latin typeface="Fira Sans Light Bold"/>
              </a:rPr>
              <a:t>2-4 week-long trips to various countries where people can visit career missionaries and help with their projects</a:t>
            </a:r>
            <a:endParaRPr lang="en-US" sz="2494" spc="-99" dirty="0">
              <a:solidFill>
                <a:srgbClr val="000000"/>
              </a:solidFill>
              <a:latin typeface="Fira Sans Light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81C6BA-F4C1-4BAB-1495-A6100C535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95" y="1909481"/>
            <a:ext cx="6890440" cy="405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3569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Contact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PEM Office:</a:t>
            </a:r>
            <a:br>
              <a:rPr lang="en-US" sz="2400" b="1" dirty="0"/>
            </a:br>
            <a:r>
              <a:rPr lang="en-US" sz="2400" dirty="0" err="1"/>
              <a:t>Chaussée</a:t>
            </a:r>
            <a:r>
              <a:rPr lang="en-US" sz="2400" dirty="0"/>
              <a:t> de Waterloo 45,</a:t>
            </a:r>
            <a:br>
              <a:rPr lang="en-US" sz="2400" dirty="0"/>
            </a:br>
            <a:r>
              <a:rPr lang="en-US" sz="2400" dirty="0"/>
              <a:t>1640 Rhode-Saint-</a:t>
            </a:r>
            <a:r>
              <a:rPr lang="en-US" sz="2400" dirty="0" err="1"/>
              <a:t>Génèse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BELGIUM</a:t>
            </a:r>
            <a:br>
              <a:rPr lang="en-US" sz="2400" dirty="0"/>
            </a:br>
            <a:r>
              <a:rPr lang="en-US" sz="2400" dirty="0"/>
              <a:t>info@pem.pef.eu</a:t>
            </a:r>
          </a:p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PEM Chairman: </a:t>
            </a:r>
            <a:r>
              <a:rPr lang="en-US" sz="2400" b="1" dirty="0" err="1"/>
              <a:t>Harri</a:t>
            </a:r>
            <a:r>
              <a:rPr lang="en-US" sz="2400" b="1" dirty="0"/>
              <a:t> </a:t>
            </a:r>
            <a:r>
              <a:rPr lang="en-US" sz="2400" b="1" dirty="0" err="1"/>
              <a:t>Hakola</a:t>
            </a:r>
            <a:endParaRPr lang="en-US" sz="2400" b="1" dirty="0"/>
          </a:p>
          <a:p>
            <a:pPr fontAlgn="base">
              <a:lnSpc>
                <a:spcPct val="100000"/>
              </a:lnSpc>
            </a:pPr>
            <a:r>
              <a:rPr lang="en-US" sz="2400" dirty="0"/>
              <a:t>Harri.Hakola@fida.fi </a:t>
            </a:r>
          </a:p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PEM Vice Chairman: Gheorghe Ritisan</a:t>
            </a:r>
          </a:p>
          <a:p>
            <a:pPr fontAlgn="base">
              <a:lnSpc>
                <a:spcPct val="100000"/>
              </a:lnSpc>
            </a:pPr>
            <a:r>
              <a:rPr lang="en-US" sz="2400" dirty="0"/>
              <a:t>ghita.ritisan@gmail.com</a:t>
            </a:r>
          </a:p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PEM Manager of Operations: Jasmin </a:t>
            </a:r>
            <a:r>
              <a:rPr lang="en-US" sz="2400" b="1" dirty="0" err="1"/>
              <a:t>Ovaska</a:t>
            </a:r>
            <a:endParaRPr lang="en-US" sz="2400" b="1" dirty="0"/>
          </a:p>
          <a:p>
            <a:pPr fontAlgn="base">
              <a:lnSpc>
                <a:spcPct val="100000"/>
              </a:lnSpc>
            </a:pPr>
            <a:r>
              <a:rPr lang="en-US" sz="2400" dirty="0"/>
              <a:t>jasmin.ovaska@gmail.com 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860305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BBA6-989F-4F34-BBE7-74743730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Pentecostal European Mission (PEM)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FAAE-C92E-42E7-A0D7-C3995992D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 fontAlgn="base"/>
            <a:r>
              <a:rPr lang="en-US" dirty="0">
                <a:solidFill>
                  <a:schemeClr val="tx2"/>
                </a:solidFill>
              </a:rPr>
              <a:t>PEM is the missions network of the PEF family, which connects &amp; serves missions organizations and Pentecostal movements in Europe. We have 30 full PEM members and 7 associate members.</a:t>
            </a:r>
          </a:p>
          <a:p>
            <a:pPr marL="342900" indent="-342900" algn="just" fontAlgn="base"/>
            <a:r>
              <a:rPr lang="en-US" dirty="0">
                <a:solidFill>
                  <a:schemeClr val="tx2"/>
                </a:solidFill>
              </a:rPr>
              <a:t>It was created in 1991. </a:t>
            </a:r>
            <a:r>
              <a:rPr lang="en-US" dirty="0" err="1">
                <a:solidFill>
                  <a:schemeClr val="tx2"/>
                </a:solidFill>
              </a:rPr>
              <a:t>Arto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Hamalainen</a:t>
            </a:r>
            <a:r>
              <a:rPr lang="en-US" dirty="0">
                <a:solidFill>
                  <a:schemeClr val="tx2"/>
                </a:solidFill>
              </a:rPr>
              <a:t> played a key role in the birth of this network.</a:t>
            </a:r>
          </a:p>
          <a:p>
            <a:pPr marL="342900" indent="-342900" algn="just" fontAlgn="base"/>
            <a:r>
              <a:rPr lang="en-US" dirty="0">
                <a:solidFill>
                  <a:schemeClr val="tx2"/>
                </a:solidFill>
              </a:rPr>
              <a:t>Our </a:t>
            </a:r>
            <a:r>
              <a:rPr lang="en-US" b="1" dirty="0">
                <a:solidFill>
                  <a:schemeClr val="tx2"/>
                </a:solidFill>
              </a:rPr>
              <a:t>VISION</a:t>
            </a:r>
            <a:r>
              <a:rPr lang="en-US" dirty="0">
                <a:solidFill>
                  <a:schemeClr val="tx2"/>
                </a:solidFill>
              </a:rPr>
              <a:t> is</a:t>
            </a:r>
            <a:r>
              <a:rPr lang="en-US" b="1" dirty="0">
                <a:solidFill>
                  <a:schemeClr val="tx2"/>
                </a:solidFill>
              </a:rPr>
              <a:t> </a:t>
            </a:r>
            <a:r>
              <a:rPr lang="en-US" dirty="0">
                <a:solidFill>
                  <a:schemeClr val="tx2"/>
                </a:solidFill>
              </a:rPr>
              <a:t>to see Pentecostals in Europe moving toward the involvement of every believer, pastor, local and national church in fulfilling the Great Commission cross-culturally.</a:t>
            </a:r>
          </a:p>
          <a:p>
            <a:pPr marL="342900" indent="-342900" algn="just" fontAlgn="base"/>
            <a:r>
              <a:rPr lang="en-US" dirty="0">
                <a:solidFill>
                  <a:schemeClr val="tx2"/>
                </a:solidFill>
              </a:rPr>
              <a:t>Our </a:t>
            </a:r>
            <a:r>
              <a:rPr lang="en-US" b="1" dirty="0">
                <a:solidFill>
                  <a:schemeClr val="tx2"/>
                </a:solidFill>
              </a:rPr>
              <a:t>MISSION</a:t>
            </a:r>
            <a:r>
              <a:rPr lang="en-US" dirty="0">
                <a:solidFill>
                  <a:schemeClr val="tx2"/>
                </a:solidFill>
              </a:rPr>
              <a:t> is that PEM connects and serves its members and Pentecostal movements as they fulfil the Great Commission cross-culturally.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206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/>
              <a:t>PEM CORE ACTIVITIES</a:t>
            </a:r>
            <a:endParaRPr lang="en-GB" cap="none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931" y="1828800"/>
            <a:ext cx="992904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 fontAlgn="base">
              <a:lnSpc>
                <a:spcPct val="150000"/>
              </a:lnSpc>
              <a:buFont typeface="+mj-lt"/>
              <a:buAutoNum type="arabicParenR"/>
            </a:pPr>
            <a:r>
              <a:rPr lang="en-US" sz="2800" dirty="0">
                <a:solidFill>
                  <a:schemeClr val="tx2"/>
                </a:solidFill>
              </a:rPr>
              <a:t>Enhances missions cooperation and resource sharing within the PEF family.</a:t>
            </a:r>
          </a:p>
          <a:p>
            <a:pPr marL="502920" indent="-457200" fontAlgn="base">
              <a:lnSpc>
                <a:spcPct val="150000"/>
              </a:lnSpc>
              <a:buFont typeface="+mj-lt"/>
              <a:buAutoNum type="arabicParenR"/>
            </a:pPr>
            <a:r>
              <a:rPr lang="en-US" sz="2800" dirty="0">
                <a:solidFill>
                  <a:schemeClr val="tx2"/>
                </a:solidFill>
              </a:rPr>
              <a:t>Motivates for involvement in world missions.</a:t>
            </a:r>
          </a:p>
          <a:p>
            <a:pPr marL="502920" indent="-457200" fontAlgn="base">
              <a:lnSpc>
                <a:spcPct val="150000"/>
              </a:lnSpc>
              <a:buFont typeface="+mj-lt"/>
              <a:buAutoNum type="arabicParenR"/>
            </a:pPr>
            <a:r>
              <a:rPr lang="en-US" sz="2800" dirty="0">
                <a:solidFill>
                  <a:schemeClr val="tx2"/>
                </a:solidFill>
              </a:rPr>
              <a:t>Organizes consultations, training and other events.</a:t>
            </a:r>
          </a:p>
          <a:p>
            <a:pPr marL="502920" indent="-457200" fontAlgn="base">
              <a:lnSpc>
                <a:spcPct val="150000"/>
              </a:lnSpc>
              <a:buFont typeface="+mj-lt"/>
              <a:buAutoNum type="arabicParenR"/>
            </a:pPr>
            <a:r>
              <a:rPr lang="en-US" sz="2800" dirty="0">
                <a:solidFill>
                  <a:schemeClr val="tx2"/>
                </a:solidFill>
              </a:rPr>
              <a:t>Provides a platform for mutual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374791119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Europe – a complex continent with 4 areas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1" y="1894115"/>
            <a:ext cx="6422570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b="1" dirty="0"/>
              <a:t>Western Europe – protestant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b="1" dirty="0"/>
              <a:t>Eastern Europe – orthodox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b="1" dirty="0"/>
              <a:t>Southern / South-Western Europe – catholic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b="1" dirty="0"/>
              <a:t>South-Eastern Europe/Balkans – mixture of beliefs and small nations</a:t>
            </a:r>
          </a:p>
          <a:p>
            <a:endParaRPr lang="en-US" sz="2400" b="1" dirty="0"/>
          </a:p>
          <a:p>
            <a:r>
              <a:rPr lang="en-US" sz="2400" b="1" dirty="0"/>
              <a:t>Big challenges  of Pentecostals in Europe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marL="457200" indent="-457200">
              <a:buAutoNum type="alphaLcPeriod"/>
            </a:pPr>
            <a:r>
              <a:rPr lang="en-US" sz="2400" dirty="0"/>
              <a:t>How to continue to be a mission force</a:t>
            </a:r>
          </a:p>
          <a:p>
            <a:pPr marL="457200" indent="-457200">
              <a:buAutoNum type="alphaLcPeriod"/>
            </a:pPr>
            <a:r>
              <a:rPr lang="en-US" sz="2400" dirty="0"/>
              <a:t>How to deal with the reality of being now a mission field too</a:t>
            </a:r>
          </a:p>
        </p:txBody>
      </p:sp>
      <p:pic>
        <p:nvPicPr>
          <p:cNvPr id="4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251529" y="1883231"/>
            <a:ext cx="4584981" cy="3766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</p:spTree>
    <p:extLst>
      <p:ext uri="{BB962C8B-B14F-4D97-AF65-F5344CB8AC3E}">
        <p14:creationId xmlns:p14="http://schemas.microsoft.com/office/powerpoint/2010/main" val="42513349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Challenges for the future</a:t>
            </a:r>
            <a:endParaRPr lang="en-GB" dirty="0"/>
          </a:p>
          <a:p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8307" y="1894115"/>
            <a:ext cx="6116263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eriod"/>
            </a:pPr>
            <a:r>
              <a:rPr lang="en-US" sz="2400" b="1" dirty="0"/>
              <a:t>Secularization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sz="2400" b="1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b="1" dirty="0"/>
              <a:t>Migration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Refugees &amp; War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Diaspora  (2.5 million Romanians)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Gypsies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sz="2400" dirty="0"/>
          </a:p>
        </p:txBody>
      </p:sp>
      <p:pic>
        <p:nvPicPr>
          <p:cNvPr id="4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251529" y="1883231"/>
            <a:ext cx="4584981" cy="3766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</p:spTree>
    <p:extLst>
      <p:ext uri="{BB962C8B-B14F-4D97-AF65-F5344CB8AC3E}">
        <p14:creationId xmlns:p14="http://schemas.microsoft.com/office/powerpoint/2010/main" val="187616244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Challenges for the future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7931" y="1883229"/>
            <a:ext cx="5117554" cy="4256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3. </a:t>
            </a:r>
            <a:r>
              <a:rPr lang="en-US" sz="2400" b="1" dirty="0" err="1"/>
              <a:t>Unevangelized</a:t>
            </a:r>
            <a:r>
              <a:rPr lang="en-US" sz="2400" b="1" dirty="0"/>
              <a:t> areas: </a:t>
            </a:r>
            <a:r>
              <a:rPr lang="en-US" sz="2400" dirty="0"/>
              <a:t>Balkans (Montenegro, Bosnia, Serbia)</a:t>
            </a:r>
          </a:p>
          <a:p>
            <a:endParaRPr lang="en-US" sz="2400" dirty="0"/>
          </a:p>
          <a:p>
            <a:r>
              <a:rPr lang="en-US" sz="2400" b="1" dirty="0"/>
              <a:t>4. Continuing to do mission outside Europe</a:t>
            </a:r>
          </a:p>
          <a:p>
            <a:r>
              <a:rPr lang="en-US" sz="2400" dirty="0"/>
              <a:t>- Decline in the number of long term  missionaries</a:t>
            </a:r>
          </a:p>
          <a:p>
            <a:endParaRPr lang="en-US" sz="2400" dirty="0"/>
          </a:p>
        </p:txBody>
      </p:sp>
      <p:pic>
        <p:nvPicPr>
          <p:cNvPr id="4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6655217" y="1883230"/>
            <a:ext cx="5181294" cy="4256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</p:spTree>
    <p:extLst>
      <p:ext uri="{BB962C8B-B14F-4D97-AF65-F5344CB8AC3E}">
        <p14:creationId xmlns:p14="http://schemas.microsoft.com/office/powerpoint/2010/main" val="54978905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2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Statistics of belief</a:t>
            </a:r>
          </a:p>
        </p:txBody>
      </p:sp>
      <p:sp>
        <p:nvSpPr>
          <p:cNvPr id="3" name="Shape 133"/>
          <p:cNvSpPr txBox="1">
            <a:spLocks/>
          </p:cNvSpPr>
          <p:nvPr/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According to Eurobarometer (2012) Christianity is the largest religion in the EU accounting for 72% of citizens.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Roman Catholics are the largest Christian group amounting to 48% of citizens, and Protestants are 12% and Eastern Orthodox make up 8%.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Atheists are 7% and Muslims 2%, with agnostics being 16%.</a:t>
            </a:r>
          </a:p>
        </p:txBody>
      </p:sp>
    </p:spTree>
    <p:extLst>
      <p:ext uri="{BB962C8B-B14F-4D97-AF65-F5344CB8AC3E}">
        <p14:creationId xmlns:p14="http://schemas.microsoft.com/office/powerpoint/2010/main" val="31993493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EuropE</a:t>
            </a:r>
            <a:r>
              <a:rPr lang="en-US" dirty="0"/>
              <a:t> – 4 areas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8307" y="1883229"/>
            <a:ext cx="6192464" cy="479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1. Western Europe</a:t>
            </a:r>
            <a:endParaRPr lang="en-US" sz="2400" b="1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Pentecostal movements over 100 years old and consolidated mission agencies: UK, Scandinavia, Germany, Netherlands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Challenges</a:t>
            </a:r>
            <a:r>
              <a:rPr lang="en-US" sz="2400" dirty="0">
                <a:solidFill>
                  <a:schemeClr val="tx2"/>
                </a:solidFill>
              </a:rPr>
              <a:t>: the decline in the number of churches and long-term missionaries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The secularization of society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Migration – especially Islamic</a:t>
            </a:r>
          </a:p>
        </p:txBody>
      </p:sp>
      <p:pic>
        <p:nvPicPr>
          <p:cNvPr id="4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36263BE-6826-477A-B8F8-C6CFBA7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0" b="-2"/>
          <a:stretch/>
        </p:blipFill>
        <p:spPr>
          <a:xfrm>
            <a:off x="7184571" y="2024168"/>
            <a:ext cx="4651940" cy="3821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B438A-5DA9-4D83-9C87-AB922CD05BB5}"/>
              </a:ext>
            </a:extLst>
          </p:cNvPr>
          <p:cNvSpPr txBox="1"/>
          <p:nvPr/>
        </p:nvSpPr>
        <p:spPr>
          <a:xfrm>
            <a:off x="9674375" y="1360009"/>
            <a:ext cx="21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741 million inhabitants</a:t>
            </a:r>
          </a:p>
          <a:p>
            <a:pPr algn="r"/>
            <a:r>
              <a:rPr lang="en-US" sz="1400" b="1" dirty="0"/>
              <a:t>50 countries</a:t>
            </a:r>
          </a:p>
        </p:txBody>
      </p:sp>
      <p:sp>
        <p:nvSpPr>
          <p:cNvPr id="8" name="Arc 7"/>
          <p:cNvSpPr/>
          <p:nvPr/>
        </p:nvSpPr>
        <p:spPr>
          <a:xfrm rot="6800157">
            <a:off x="5603443" y="-227045"/>
            <a:ext cx="5183989" cy="4361488"/>
          </a:xfrm>
          <a:prstGeom prst="arc">
            <a:avLst>
              <a:gd name="adj1" fmla="val 14926657"/>
              <a:gd name="adj2" fmla="val 20771831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1279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2670</TotalTime>
  <Words>1695</Words>
  <Application>Microsoft Office PowerPoint</Application>
  <PresentationFormat>Widescreen</PresentationFormat>
  <Paragraphs>225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Fira Sans Light</vt:lpstr>
      <vt:lpstr>Fira Sans Light Bold</vt:lpstr>
      <vt:lpstr>Theme1 Map</vt:lpstr>
      <vt:lpstr> Europe Mission and Challenges</vt:lpstr>
      <vt:lpstr>PowerPoint Presentation</vt:lpstr>
      <vt:lpstr>Pentecostal European Mission (PEM)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Gheorghe Ritisan</cp:lastModifiedBy>
  <cp:revision>75</cp:revision>
  <dcterms:created xsi:type="dcterms:W3CDTF">2019-05-08T05:40:17Z</dcterms:created>
  <dcterms:modified xsi:type="dcterms:W3CDTF">2023-04-12T18:34:24Z</dcterms:modified>
</cp:coreProperties>
</file>