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2" r:id="rId5"/>
    <p:sldId id="270" r:id="rId6"/>
    <p:sldId id="259" r:id="rId7"/>
    <p:sldId id="271" r:id="rId8"/>
    <p:sldId id="273" r:id="rId9"/>
    <p:sldId id="274" r:id="rId10"/>
    <p:sldId id="275" r:id="rId11"/>
    <p:sldId id="276" r:id="rId12"/>
    <p:sldId id="280" r:id="rId13"/>
    <p:sldId id="279" r:id="rId14"/>
    <p:sldId id="281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31EC82-A392-42E4-9FFC-17E91FB9BAF6}" v="18" dt="2023-04-12T20:04:34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DE48F-9BAD-41F6-BD7D-42DFA5E5DBEC}" type="datetimeFigureOut">
              <a:rPr lang="fr-FR" smtClean="0"/>
              <a:t>19/04/2023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56468-4B51-4903-A51A-70688FAF24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33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54B01244-6329-817B-D045-7C3760C68BD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90DEF7-3B6C-4B8B-975A-FDE090383406}" type="slidenum">
              <a:rPr lang="en-US" altLang="fr-FR"/>
              <a:pPr/>
              <a:t>4</a:t>
            </a:fld>
            <a:endParaRPr lang="en-US" altLang="fr-FR"/>
          </a:p>
        </p:txBody>
      </p:sp>
      <p:sp>
        <p:nvSpPr>
          <p:cNvPr id="41985" name="Rectangle 1">
            <a:extLst>
              <a:ext uri="{FF2B5EF4-FFF2-40B4-BE49-F238E27FC236}">
                <a16:creationId xmlns:a16="http://schemas.microsoft.com/office/drawing/2014/main" id="{B1BBC4E5-54D6-D37E-5099-A6E5820DE37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00B01B03-8E82-296B-DB00-788142FA510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2C95956A-A8D9-0D98-CC37-A470F902921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DA36D8-26A3-4F90-86D3-FE0D05EFAEBD}" type="slidenum">
              <a:rPr lang="en-US" altLang="fr-FR"/>
              <a:pPr/>
              <a:t>5</a:t>
            </a:fld>
            <a:endParaRPr lang="en-US" altLang="fr-FR"/>
          </a:p>
        </p:txBody>
      </p:sp>
      <p:sp>
        <p:nvSpPr>
          <p:cNvPr id="49153" name="Rectangle 1">
            <a:extLst>
              <a:ext uri="{FF2B5EF4-FFF2-40B4-BE49-F238E27FC236}">
                <a16:creationId xmlns:a16="http://schemas.microsoft.com/office/drawing/2014/main" id="{86DC593D-7F71-467C-2CE9-5E9DC42AD38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EA3C0973-B13B-A11D-CAF0-23CDDBB0080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68D9F03F-D2B1-C36A-3AA4-1725E528585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C23DE4-E697-4B4E-B166-77BFB1A36651}" type="slidenum">
              <a:rPr lang="en-US" altLang="fr-FR"/>
              <a:pPr/>
              <a:t>7</a:t>
            </a:fld>
            <a:endParaRPr lang="en-US" altLang="fr-FR"/>
          </a:p>
        </p:txBody>
      </p:sp>
      <p:sp>
        <p:nvSpPr>
          <p:cNvPr id="51201" name="Rectangle 1">
            <a:extLst>
              <a:ext uri="{FF2B5EF4-FFF2-40B4-BE49-F238E27FC236}">
                <a16:creationId xmlns:a16="http://schemas.microsoft.com/office/drawing/2014/main" id="{4CE6D9DD-5449-46FB-A36B-673769D3114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5B34731B-9DC4-D14B-4BC8-E009A4F6297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60C7B8E1-1893-08C9-67F7-9F2B3E7C583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B71853-7D8C-4B59-B492-3E04F7C4A44D}" type="slidenum">
              <a:rPr lang="en-US" altLang="fr-FR"/>
              <a:pPr/>
              <a:t>8</a:t>
            </a:fld>
            <a:endParaRPr lang="en-US" altLang="fr-FR"/>
          </a:p>
        </p:txBody>
      </p:sp>
      <p:sp>
        <p:nvSpPr>
          <p:cNvPr id="53249" name="Rectangle 1">
            <a:extLst>
              <a:ext uri="{FF2B5EF4-FFF2-40B4-BE49-F238E27FC236}">
                <a16:creationId xmlns:a16="http://schemas.microsoft.com/office/drawing/2014/main" id="{B642BC35-5FFE-2F56-570D-18CA0C67B3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D8D25934-0333-962B-CB4F-6412993A879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1D5536D0-3FDC-2C1A-0F41-FA9FF97EFEE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CB2DA3-A29E-4231-B5E9-96F1731E3FF0}" type="slidenum">
              <a:rPr lang="en-US" altLang="fr-FR"/>
              <a:pPr/>
              <a:t>10</a:t>
            </a:fld>
            <a:endParaRPr lang="en-US" altLang="fr-FR"/>
          </a:p>
        </p:txBody>
      </p:sp>
      <p:sp>
        <p:nvSpPr>
          <p:cNvPr id="54273" name="Rectangle 1">
            <a:extLst>
              <a:ext uri="{FF2B5EF4-FFF2-40B4-BE49-F238E27FC236}">
                <a16:creationId xmlns:a16="http://schemas.microsoft.com/office/drawing/2014/main" id="{65B678D2-0097-09AB-0123-E36692503BD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5ACF9C8E-78EA-8A85-B8A2-BF813CBCE97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CD93DCFB-E413-6BC1-3016-C952B4C79E5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991008-52D6-40C6-8DC6-09901F0459B5}" type="slidenum">
              <a:rPr lang="en-US" altLang="fr-FR"/>
              <a:pPr/>
              <a:t>11</a:t>
            </a:fld>
            <a:endParaRPr lang="en-US" altLang="fr-FR"/>
          </a:p>
        </p:txBody>
      </p:sp>
      <p:sp>
        <p:nvSpPr>
          <p:cNvPr id="55297" name="Rectangle 1">
            <a:extLst>
              <a:ext uri="{FF2B5EF4-FFF2-40B4-BE49-F238E27FC236}">
                <a16:creationId xmlns:a16="http://schemas.microsoft.com/office/drawing/2014/main" id="{64A2F1F2-0A48-E7AF-6D11-E581757B3D4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A035923A-42C3-9D0B-A2CF-4CA8134156C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CD93DCFB-E413-6BC1-3016-C952B4C79E5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991008-52D6-40C6-8DC6-09901F0459B5}" type="slidenum">
              <a:rPr lang="en-US" altLang="fr-FR"/>
              <a:pPr/>
              <a:t>12</a:t>
            </a:fld>
            <a:endParaRPr lang="en-US" altLang="fr-FR"/>
          </a:p>
        </p:txBody>
      </p:sp>
      <p:sp>
        <p:nvSpPr>
          <p:cNvPr id="55297" name="Rectangle 1">
            <a:extLst>
              <a:ext uri="{FF2B5EF4-FFF2-40B4-BE49-F238E27FC236}">
                <a16:creationId xmlns:a16="http://schemas.microsoft.com/office/drawing/2014/main" id="{64A2F1F2-0A48-E7AF-6D11-E581757B3D4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A035923A-42C3-9D0B-A2CF-4CA8134156C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79329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4DEE0018-E02C-43A3-2DAF-5853C958963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E111B7-89CD-4BB7-8087-3BDB065E677B}" type="slidenum">
              <a:rPr lang="en-US" altLang="fr-FR"/>
              <a:pPr/>
              <a:t>13</a:t>
            </a:fld>
            <a:endParaRPr lang="en-US" altLang="fr-FR"/>
          </a:p>
        </p:txBody>
      </p:sp>
      <p:sp>
        <p:nvSpPr>
          <p:cNvPr id="59393" name="Text Box 1">
            <a:extLst>
              <a:ext uri="{FF2B5EF4-FFF2-40B4-BE49-F238E27FC236}">
                <a16:creationId xmlns:a16="http://schemas.microsoft.com/office/drawing/2014/main" id="{F61C7B90-8F44-A796-BB37-D61FD27AD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DD867C33-626B-4544-9119-498C27F6EF3B}" type="slidenum">
              <a:rPr lang="en-US" altLang="fr-F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13</a:t>
            </a:fld>
            <a:endParaRPr lang="en-US" altLang="fr-F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008880D2-2BA5-B90C-3333-2ECE0A5430E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6FF22670-AA0B-DF94-DAD7-D0F2FE52CDE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4/19/2023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8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2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4/19/2023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71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F5721-F77E-871B-FEA0-9A188969E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49251"/>
            <a:ext cx="10968567" cy="143351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1AF9C4A-CA62-858D-62D2-B7C675059F0F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8737601" y="6245226"/>
            <a:ext cx="2840567" cy="473075"/>
          </a:xfrm>
        </p:spPr>
        <p:txBody>
          <a:bodyPr/>
          <a:lstStyle>
            <a:lvl1pPr>
              <a:defRPr/>
            </a:lvl1pPr>
          </a:lstStyle>
          <a:p>
            <a:fld id="{B43CCFAE-7D3E-49D4-AC06-62C6DA50E57B}" type="slidenum">
              <a:rPr lang="fi-FI" altLang="fr-FR"/>
              <a:pPr/>
              <a:t>‹N°›</a:t>
            </a:fld>
            <a:endParaRPr lang="fi-FI" altLang="fr-FR"/>
          </a:p>
        </p:txBody>
      </p:sp>
    </p:spTree>
    <p:extLst>
      <p:ext uri="{BB962C8B-B14F-4D97-AF65-F5344CB8AC3E}">
        <p14:creationId xmlns:p14="http://schemas.microsoft.com/office/powerpoint/2010/main" val="5603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3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4/19/2023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01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4/19/2023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3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4/19/2023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‹N°›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022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4/19/2023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00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5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‹N°›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20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‹N°›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502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4/19/2023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7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Effets de photo lumineux colorés">
            <a:extLst>
              <a:ext uri="{FF2B5EF4-FFF2-40B4-BE49-F238E27FC236}">
                <a16:creationId xmlns:a16="http://schemas.microsoft.com/office/drawing/2014/main" id="{6314F9CB-E2EC-2A64-D8D0-ABCD44DF98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990" b="137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10A4609-9EFD-0BED-948B-F3F3D742C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FBC4E5-D21F-2BFD-B684-488152683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890" y="4708029"/>
            <a:ext cx="10887961" cy="1976473"/>
          </a:xfrm>
        </p:spPr>
        <p:txBody>
          <a:bodyPr anchor="t">
            <a:normAutofit/>
          </a:bodyPr>
          <a:lstStyle/>
          <a:p>
            <a:endParaRPr lang="fr-FR" dirty="0">
              <a:solidFill>
                <a:schemeClr val="tx1"/>
              </a:solidFill>
            </a:endParaRPr>
          </a:p>
          <a:p>
            <a:r>
              <a:rPr lang="fr-FR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UNREACHED IN EUROPE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390C3FD-CD3E-38DD-A3CB-BAA86EB63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07" y="173498"/>
            <a:ext cx="8663369" cy="499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402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id="{FE8F5219-AF52-F469-6BF5-E27AF264E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228600"/>
            <a:ext cx="8228013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BE" altLang="fr-F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Islam in Europe: </a:t>
            </a:r>
            <a:br>
              <a:rPr lang="fr-BE" altLang="fr-F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fr-BE" altLang="fr-FR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Threat</a:t>
            </a:r>
            <a:r>
              <a:rPr lang="fr-BE" altLang="fr-F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 or Opportunity?</a:t>
            </a:r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4912911C-ED59-57A6-DEAB-19F072DF8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1828800"/>
            <a:ext cx="8228013" cy="55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00"/>
              </a:spcBef>
              <a:buSzPct val="65000"/>
            </a:pPr>
            <a:r>
              <a:rPr lang="en-US" altLang="fr-FR" sz="2400" b="1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Europe’s fastest-growing religion</a:t>
            </a:r>
          </a:p>
          <a:p>
            <a:pPr>
              <a:spcBef>
                <a:spcPts val="500"/>
              </a:spcBef>
              <a:buSzPct val="65000"/>
            </a:pPr>
            <a:endParaRPr lang="en-US" altLang="fr-FR" sz="2400" b="1" dirty="0">
              <a:solidFill>
                <a:schemeClr val="tx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Bef>
                <a:spcPts val="5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</a:pPr>
            <a:r>
              <a:rPr lang="fr-FR" altLang="fr-FR" sz="28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Germany has 3,6 million </a:t>
            </a:r>
            <a:r>
              <a:rPr lang="fr-FR" altLang="fr-FR" sz="28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Muslims</a:t>
            </a:r>
            <a:r>
              <a:rPr lang="fr-FR" altLang="fr-FR" sz="28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, </a:t>
            </a:r>
            <a:r>
              <a:rPr lang="fr-FR" altLang="fr-FR" sz="28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from</a:t>
            </a:r>
            <a:r>
              <a:rPr lang="fr-FR" altLang="fr-FR" sz="28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more </a:t>
            </a:r>
            <a:r>
              <a:rPr lang="fr-FR" altLang="fr-FR" sz="28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than</a:t>
            </a:r>
            <a:r>
              <a:rPr lang="fr-FR" altLang="fr-FR" sz="28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40 countries, with 2,200 </a:t>
            </a:r>
            <a:r>
              <a:rPr lang="fr-FR" altLang="fr-FR" sz="28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mosques</a:t>
            </a:r>
            <a:r>
              <a:rPr lang="fr-FR" altLang="fr-FR" sz="28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(27 in Frankfurt).</a:t>
            </a:r>
          </a:p>
          <a:p>
            <a:pPr>
              <a:spcBef>
                <a:spcPts val="5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</a:pPr>
            <a:r>
              <a:rPr lang="fr-FR" altLang="fr-FR" sz="28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Vienna (</a:t>
            </a:r>
            <a:r>
              <a:rPr lang="fr-FR" altLang="fr-FR" sz="28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Austria</a:t>
            </a:r>
            <a:r>
              <a:rPr lang="fr-FR" altLang="fr-FR" sz="28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) : 1/5 of the population </a:t>
            </a:r>
            <a:r>
              <a:rPr lang="fr-FR" altLang="fr-FR" sz="28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is</a:t>
            </a:r>
            <a:r>
              <a:rPr lang="fr-FR" altLang="fr-FR" sz="28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fr-FR" altLang="fr-FR" sz="28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Muslim</a:t>
            </a:r>
            <a:r>
              <a:rPr lang="fr-FR" altLang="fr-FR" sz="28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</a:p>
          <a:p>
            <a:pPr>
              <a:spcBef>
                <a:spcPts val="5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</a:pPr>
            <a:r>
              <a:rPr lang="fr-FR" altLang="fr-FR" sz="28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In France: 6,5 million </a:t>
            </a:r>
            <a:r>
              <a:rPr lang="fr-FR" altLang="fr-FR" sz="28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Muslims</a:t>
            </a:r>
            <a:r>
              <a:rPr lang="fr-FR" altLang="fr-FR" sz="28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and more </a:t>
            </a:r>
            <a:r>
              <a:rPr lang="fr-FR" altLang="fr-FR" sz="28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than</a:t>
            </a:r>
            <a:r>
              <a:rPr lang="fr-FR" altLang="fr-FR" sz="28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1,600 </a:t>
            </a:r>
            <a:r>
              <a:rPr lang="fr-FR" altLang="fr-FR" sz="28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mosques</a:t>
            </a:r>
            <a:r>
              <a:rPr lang="fr-FR" altLang="fr-FR" sz="28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and </a:t>
            </a:r>
            <a:r>
              <a:rPr lang="fr-FR" altLang="fr-FR" sz="28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prayer</a:t>
            </a:r>
            <a:r>
              <a:rPr lang="fr-FR" altLang="fr-FR" sz="28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fr-FR" altLang="fr-FR" sz="28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houses</a:t>
            </a:r>
            <a:r>
              <a:rPr lang="fr-FR" altLang="fr-FR" sz="28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(1700 in the UK).</a:t>
            </a:r>
          </a:p>
          <a:p>
            <a:pPr>
              <a:spcBef>
                <a:spcPts val="5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</a:pPr>
            <a:r>
              <a:rPr lang="fr-BE" altLang="fr-FR" sz="28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Brussels, 1st </a:t>
            </a:r>
            <a:r>
              <a:rPr lang="fr-BE" altLang="fr-FR" sz="28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Muslim</a:t>
            </a:r>
            <a:r>
              <a:rPr lang="fr-BE" altLang="fr-FR" sz="28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capital of Europe.</a:t>
            </a:r>
          </a:p>
          <a:p>
            <a:pPr>
              <a:spcBef>
                <a:spcPts val="500"/>
              </a:spcBef>
              <a:buSzPct val="65000"/>
            </a:pPr>
            <a:endParaRPr lang="en-US" altLang="fr-FR" sz="2800" dirty="0">
              <a:solidFill>
                <a:schemeClr val="tx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Bef>
                <a:spcPts val="800"/>
              </a:spcBef>
            </a:pPr>
            <a:endParaRPr lang="en-US" altLang="fr-FR" sz="28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E0C51320-6841-F4EE-D6EB-498A3CD9C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349251"/>
            <a:ext cx="82280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BE" altLang="fr-FR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Unreached</a:t>
            </a:r>
            <a:r>
              <a:rPr lang="fr-BE" altLang="fr-F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 People Groups</a:t>
            </a:r>
          </a:p>
        </p:txBody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E8A3C6F0-5794-8B2B-0E19-C76D6C929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1981201"/>
            <a:ext cx="8228013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fr-BE" altLang="fr-FR" sz="3200" dirty="0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The Joshua Project </a:t>
            </a:r>
            <a:r>
              <a:rPr lang="fr-BE" altLang="fr-FR" sz="3200" dirty="0" err="1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lists</a:t>
            </a:r>
            <a:r>
              <a:rPr lang="fr-BE" altLang="fr-FR" sz="3200" dirty="0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192 </a:t>
            </a:r>
            <a:r>
              <a:rPr lang="fr-BE" altLang="fr-FR" sz="3200" dirty="0" err="1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unreached</a:t>
            </a:r>
            <a:r>
              <a:rPr lang="fr-BE" altLang="fr-FR" sz="3200" dirty="0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groups in Western Europe, and a total of 333 in all of Europe (22 million people).</a:t>
            </a:r>
          </a:p>
          <a:p>
            <a:pPr>
              <a:spcBef>
                <a:spcPts val="800"/>
              </a:spcBef>
              <a:buFont typeface="Times New Roman" panose="02020603050405020304" pitchFamily="18" charset="0"/>
              <a:buChar char="•"/>
            </a:pPr>
            <a:endParaRPr lang="fr-BE" altLang="fr-FR" sz="3200" dirty="0">
              <a:solidFill>
                <a:srgbClr val="0070C0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fr-BE" altLang="fr-FR" sz="3200" dirty="0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PEM UPG </a:t>
            </a:r>
            <a:r>
              <a:rPr lang="fr-BE" altLang="fr-FR" sz="3200" dirty="0" err="1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Strategy</a:t>
            </a:r>
            <a:endParaRPr lang="fr-BE" altLang="fr-FR" sz="3200" dirty="0">
              <a:solidFill>
                <a:srgbClr val="0070C0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Bef>
                <a:spcPts val="800"/>
              </a:spcBef>
              <a:buFont typeface="Times New Roman" panose="02020603050405020304" pitchFamily="18" charset="0"/>
              <a:buChar char="•"/>
            </a:pPr>
            <a:endParaRPr lang="fr-BE" altLang="fr-FR" sz="3200" dirty="0">
              <a:solidFill>
                <a:srgbClr val="0070C0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fr-BE" altLang="fr-FR" sz="3200" dirty="0" err="1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Morroccans</a:t>
            </a:r>
            <a:r>
              <a:rPr lang="fr-BE" altLang="fr-FR" sz="3200" dirty="0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in Brussels (83.000 people)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E0C51320-6841-F4EE-D6EB-498A3CD9C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349251"/>
            <a:ext cx="82280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BE" altLang="fr-F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The </a:t>
            </a:r>
            <a:r>
              <a:rPr lang="fr-BE" altLang="fr-FR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Secular</a:t>
            </a:r>
            <a:r>
              <a:rPr lang="fr-BE" altLang="fr-F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fr-BE" altLang="fr-FR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Europeans</a:t>
            </a:r>
            <a:endParaRPr lang="fr-BE" altLang="fr-FR" sz="4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E8A3C6F0-5794-8B2B-0E19-C76D6C929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1981201"/>
            <a:ext cx="8228013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fr-BE" altLang="fr-FR" sz="3200" dirty="0" err="1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They</a:t>
            </a:r>
            <a:r>
              <a:rPr lang="fr-BE" altLang="fr-FR" sz="3200" dirty="0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fr-BE" altLang="fr-FR" sz="3200" dirty="0" err="1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represent</a:t>
            </a:r>
            <a:r>
              <a:rPr lang="fr-BE" altLang="fr-FR" sz="3200" dirty="0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the </a:t>
            </a:r>
            <a:r>
              <a:rPr lang="fr-BE" altLang="fr-FR" sz="3200" dirty="0" err="1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most</a:t>
            </a:r>
            <a:r>
              <a:rPr lang="fr-BE" altLang="fr-FR" sz="3200" dirty="0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fr-BE" altLang="fr-FR" sz="3200" dirty="0" err="1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unreached</a:t>
            </a:r>
            <a:r>
              <a:rPr lang="fr-BE" altLang="fr-FR" sz="3200" dirty="0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, </a:t>
            </a:r>
            <a:r>
              <a:rPr lang="fr-BE" altLang="fr-FR" sz="3200" dirty="0" err="1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neglected</a:t>
            </a:r>
            <a:r>
              <a:rPr lang="fr-BE" altLang="fr-FR" sz="3200" dirty="0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people group in Europe!</a:t>
            </a:r>
          </a:p>
          <a:p>
            <a:pPr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fr-BE" altLang="fr-FR" sz="3200" dirty="0" err="1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They</a:t>
            </a:r>
            <a:r>
              <a:rPr lang="fr-BE" altLang="fr-FR" sz="3200" dirty="0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fr-BE" altLang="fr-FR" sz="3200" dirty="0" err="1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reflect</a:t>
            </a:r>
            <a:r>
              <a:rPr lang="fr-BE" altLang="fr-FR" sz="3200" dirty="0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a </a:t>
            </a:r>
            <a:r>
              <a:rPr lang="fr-BE" altLang="fr-FR" sz="3200" dirty="0" err="1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growing</a:t>
            </a:r>
            <a:r>
              <a:rPr lang="fr-BE" altLang="fr-FR" sz="3200" dirty="0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gap </a:t>
            </a:r>
            <a:r>
              <a:rPr lang="fr-BE" altLang="fr-FR" sz="3200" dirty="0" err="1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between</a:t>
            </a:r>
            <a:r>
              <a:rPr lang="fr-BE" altLang="fr-FR" sz="3200" dirty="0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fr-BE" altLang="fr-FR" sz="3200" dirty="0" err="1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Generation</a:t>
            </a:r>
            <a:r>
              <a:rPr lang="fr-BE" altLang="fr-FR" sz="3200" dirty="0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Z and all the </a:t>
            </a:r>
            <a:r>
              <a:rPr lang="fr-BE" altLang="fr-FR" sz="3200" dirty="0" err="1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others</a:t>
            </a:r>
            <a:r>
              <a:rPr lang="fr-BE" altLang="fr-FR" sz="3200" dirty="0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in a time of </a:t>
            </a:r>
            <a:r>
              <a:rPr lang="fr-BE" altLang="fr-FR" sz="3200" dirty="0" err="1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accelerated</a:t>
            </a:r>
            <a:r>
              <a:rPr lang="fr-BE" altLang="fr-FR" sz="3200" dirty="0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cultural change.</a:t>
            </a:r>
          </a:p>
          <a:p>
            <a:pPr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fr-BE" altLang="fr-FR" sz="3200" dirty="0" err="1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Totally</a:t>
            </a:r>
            <a:r>
              <a:rPr lang="fr-BE" altLang="fr-FR" sz="3200" dirty="0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fr-BE" altLang="fr-FR" sz="3200" dirty="0" err="1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unchurched</a:t>
            </a:r>
            <a:r>
              <a:rPr lang="fr-BE" altLang="fr-FR" sz="3200" dirty="0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, </a:t>
            </a:r>
            <a:r>
              <a:rPr lang="fr-BE" altLang="fr-FR" sz="3200" dirty="0" err="1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skeptical</a:t>
            </a:r>
            <a:r>
              <a:rPr lang="fr-BE" altLang="fr-FR" sz="3200" dirty="0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about </a:t>
            </a:r>
            <a:r>
              <a:rPr lang="fr-BE" altLang="fr-FR" sz="3200" dirty="0" err="1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God</a:t>
            </a:r>
            <a:r>
              <a:rPr lang="fr-BE" altLang="fr-FR" sz="3200" dirty="0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, </a:t>
            </a:r>
            <a:r>
              <a:rPr lang="fr-BE" altLang="fr-FR" sz="3200" dirty="0" err="1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yet</a:t>
            </a:r>
            <a:r>
              <a:rPr lang="fr-BE" altLang="fr-FR" sz="3200" dirty="0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fr-BE" altLang="fr-FR" sz="3200" dirty="0" err="1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they</a:t>
            </a:r>
            <a:r>
              <a:rPr lang="fr-BE" altLang="fr-FR" sz="3200" dirty="0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are open to « spiritual </a:t>
            </a:r>
            <a:r>
              <a:rPr lang="fr-BE" altLang="fr-FR" sz="3200" dirty="0" err="1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experiences</a:t>
            </a:r>
            <a:r>
              <a:rPr lang="fr-BE" altLang="fr-FR" sz="3200" dirty="0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20932447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4F3304AD-E58C-8133-D351-2662B3BE3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Mobilizing the Church to </a:t>
            </a:r>
            <a:br>
              <a:rPr lang="en-US" alt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en-US" alt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re-evangelize our continent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21386255-040C-803F-651D-160C68D4D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4" y="2376489"/>
            <a:ext cx="59769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AAB93F-252C-2BC7-A6CB-D9A73EFDE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2053341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FFFF00"/>
                </a:solidFill>
              </a:rPr>
              <a:t>WHOSE REPORT WILL YOU BELIEVE?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46A58C-4957-A74C-D0C0-5A74D6D73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negative majority: “We saw the Nephilim there… </a:t>
            </a:r>
            <a:r>
              <a:rPr lang="en-US" sz="2400" dirty="0">
                <a:solidFill>
                  <a:srgbClr val="C00000"/>
                </a:solidFill>
              </a:rPr>
              <a:t>We seemed like grasshoppers in our own eyes, and we looked the same to them…”</a:t>
            </a:r>
          </a:p>
          <a:p>
            <a:br>
              <a:rPr lang="fr-FR" sz="2400" dirty="0"/>
            </a:br>
            <a:r>
              <a:rPr lang="fr-FR" sz="2400" dirty="0"/>
              <a:t>Caleb: </a:t>
            </a:r>
            <a:r>
              <a:rPr lang="en-US" sz="2400" dirty="0"/>
              <a:t>Then Caleb quieted the people before Moses, and said, </a:t>
            </a:r>
            <a:r>
              <a:rPr lang="en-US" sz="2400" dirty="0">
                <a:solidFill>
                  <a:srgbClr val="C00000"/>
                </a:solidFill>
              </a:rPr>
              <a:t>“Let us go up at once and take possession, for we are well able to overcome it.”</a:t>
            </a:r>
            <a:endParaRPr lang="fr-F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7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Site web, carte&#10;&#10;Description générée automatiquement">
            <a:extLst>
              <a:ext uri="{FF2B5EF4-FFF2-40B4-BE49-F238E27FC236}">
                <a16:creationId xmlns:a16="http://schemas.microsoft.com/office/drawing/2014/main" id="{3D48D13B-4952-AF08-13C6-17C103F0E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10"/>
            <a:ext cx="12192000" cy="68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96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CE85438-4057-A204-75D0-E7E52D7BE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9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06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7705303E-607B-13D9-301C-F5FA1958729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1" y="349250"/>
            <a:ext cx="8228013" cy="1435100"/>
          </a:xfrm>
          <a:ln/>
        </p:spPr>
        <p:txBody>
          <a:bodyPr>
            <a:normAutofit fontScale="90000"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altLang="fr-FR" b="1" dirty="0">
                <a:solidFill>
                  <a:srgbClr val="FFFF00"/>
                </a:solidFill>
              </a:rPr>
              <a:t>The Spiritual </a:t>
            </a:r>
            <a:r>
              <a:rPr lang="fr-BE" altLang="fr-FR" b="1" dirty="0" err="1">
                <a:solidFill>
                  <a:srgbClr val="FFFF00"/>
                </a:solidFill>
              </a:rPr>
              <a:t>Map</a:t>
            </a:r>
            <a:r>
              <a:rPr lang="fr-BE" altLang="fr-FR" b="1" dirty="0">
                <a:solidFill>
                  <a:srgbClr val="FFFF00"/>
                </a:solidFill>
              </a:rPr>
              <a:t> </a:t>
            </a:r>
            <a:br>
              <a:rPr lang="fr-BE" altLang="fr-FR" b="1" dirty="0">
                <a:solidFill>
                  <a:srgbClr val="FFFF00"/>
                </a:solidFill>
              </a:rPr>
            </a:br>
            <a:r>
              <a:rPr lang="fr-BE" altLang="fr-FR" b="1" dirty="0">
                <a:solidFill>
                  <a:srgbClr val="FFFF00"/>
                </a:solidFill>
              </a:rPr>
              <a:t>of Europe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5808EF82-B279-4B61-402D-0BB1C11D3F1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981201" y="2347123"/>
            <a:ext cx="8013631" cy="4236241"/>
          </a:xfrm>
          <a:ln/>
        </p:spPr>
        <p:txBody>
          <a:bodyPr vert="horz" lIns="0" tIns="0" rIns="0" bIns="0" rtlCol="0" anchor="ctr">
            <a:normAutofit fontScale="92500" lnSpcReduction="20000"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altLang="fr-FR" sz="2400" b="1" dirty="0">
                <a:latin typeface="Alef" panose="00000500000000000000" pitchFamily="2" charset="-79"/>
                <a:cs typeface="Alef" panose="00000500000000000000" pitchFamily="2" charset="-79"/>
              </a:rPr>
              <a:t>* 51 countries </a:t>
            </a:r>
            <a:br>
              <a:rPr lang="fr-BE" altLang="fr-FR" sz="2400" b="1" dirty="0"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fr-BE" altLang="fr-FR" sz="2400" b="1" dirty="0">
                <a:latin typeface="Alef" panose="00000500000000000000" pitchFamily="2" charset="-79"/>
                <a:cs typeface="Alef" panose="00000500000000000000" pitchFamily="2" charset="-79"/>
              </a:rPr>
              <a:t>* Over 730 million people </a:t>
            </a:r>
            <a:br>
              <a:rPr lang="fr-BE" altLang="fr-FR" sz="2400" b="1" dirty="0"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fr-BE" altLang="fr-FR" sz="2400" b="1" dirty="0">
                <a:latin typeface="Alef" panose="00000500000000000000" pitchFamily="2" charset="-79"/>
                <a:cs typeface="Alef" panose="00000500000000000000" pitchFamily="2" charset="-79"/>
              </a:rPr>
              <a:t>* Over 1960 people groups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altLang="fr-FR" sz="2400" b="1" dirty="0">
                <a:latin typeface="Alef" panose="00000500000000000000" pitchFamily="2" charset="-79"/>
                <a:cs typeface="Alef" panose="00000500000000000000" pitchFamily="2" charset="-79"/>
              </a:rPr>
              <a:t>* 22 of </a:t>
            </a:r>
            <a:r>
              <a:rPr lang="fr-BE" altLang="fr-FR" sz="2400" b="1" dirty="0" err="1">
                <a:latin typeface="Alef" panose="00000500000000000000" pitchFamily="2" charset="-79"/>
                <a:cs typeface="Alef" panose="00000500000000000000" pitchFamily="2" charset="-79"/>
              </a:rPr>
              <a:t>these</a:t>
            </a:r>
            <a:r>
              <a:rPr lang="fr-BE" altLang="fr-FR" sz="2400" b="1" dirty="0">
                <a:latin typeface="Alef" panose="00000500000000000000" pitchFamily="2" charset="-79"/>
                <a:cs typeface="Alef" panose="00000500000000000000" pitchFamily="2" charset="-79"/>
              </a:rPr>
              <a:t> states have </a:t>
            </a:r>
            <a:r>
              <a:rPr lang="fr-BE" altLang="fr-FR" sz="2400" b="1" dirty="0" err="1">
                <a:latin typeface="Alef" panose="00000500000000000000" pitchFamily="2" charset="-79"/>
                <a:cs typeface="Alef" panose="00000500000000000000" pitchFamily="2" charset="-79"/>
              </a:rPr>
              <a:t>less</a:t>
            </a:r>
            <a:r>
              <a:rPr lang="fr-BE" altLang="fr-FR" sz="2400" b="1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fr-BE" altLang="fr-FR" sz="2400" b="1" dirty="0" err="1">
                <a:latin typeface="Alef" panose="00000500000000000000" pitchFamily="2" charset="-79"/>
                <a:cs typeface="Alef" panose="00000500000000000000" pitchFamily="2" charset="-79"/>
              </a:rPr>
              <a:t>than</a:t>
            </a:r>
            <a:r>
              <a:rPr lang="fr-BE" altLang="fr-FR" sz="2400" b="1" dirty="0">
                <a:latin typeface="Alef" panose="00000500000000000000" pitchFamily="2" charset="-79"/>
                <a:cs typeface="Alef" panose="00000500000000000000" pitchFamily="2" charset="-79"/>
              </a:rPr>
              <a:t> 1% </a:t>
            </a:r>
            <a:r>
              <a:rPr lang="fr-BE" altLang="fr-FR" sz="2400" b="1" dirty="0" err="1">
                <a:latin typeface="Alef" panose="00000500000000000000" pitchFamily="2" charset="-79"/>
                <a:cs typeface="Alef" panose="00000500000000000000" pitchFamily="2" charset="-79"/>
              </a:rPr>
              <a:t>evangelical</a:t>
            </a:r>
            <a:r>
              <a:rPr lang="fr-BE" altLang="fr-FR" sz="2400" b="1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fr-BE" altLang="fr-FR" sz="2400" b="1" dirty="0" err="1">
                <a:latin typeface="Alef" panose="00000500000000000000" pitchFamily="2" charset="-79"/>
                <a:cs typeface="Alef" panose="00000500000000000000" pitchFamily="2" charset="-79"/>
              </a:rPr>
              <a:t>Christians</a:t>
            </a:r>
            <a:r>
              <a:rPr lang="fr-BE" altLang="fr-FR" sz="2400" b="1" dirty="0">
                <a:latin typeface="Alef" panose="00000500000000000000" pitchFamily="2" charset="-79"/>
                <a:cs typeface="Alef" panose="00000500000000000000" pitchFamily="2" charset="-79"/>
              </a:rPr>
              <a:t>.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dirty="0">
                <a:latin typeface="Alef" panose="00000500000000000000" pitchFamily="2" charset="-79"/>
                <a:cs typeface="Alef" panose="00000500000000000000" pitchFamily="2" charset="-79"/>
              </a:rPr>
              <a:t>* 250.000 </a:t>
            </a:r>
            <a:r>
              <a:rPr lang="fr-FR" altLang="fr-FR" sz="2400" b="1" dirty="0" err="1">
                <a:latin typeface="Alef" panose="00000500000000000000" pitchFamily="2" charset="-79"/>
                <a:cs typeface="Alef" panose="00000500000000000000" pitchFamily="2" charset="-79"/>
              </a:rPr>
              <a:t>towns</a:t>
            </a:r>
            <a:r>
              <a:rPr lang="fr-FR" altLang="fr-FR" sz="2400" b="1" dirty="0">
                <a:latin typeface="Alef" panose="00000500000000000000" pitchFamily="2" charset="-79"/>
                <a:cs typeface="Alef" panose="00000500000000000000" pitchFamily="2" charset="-79"/>
              </a:rPr>
              <a:t> in Europe have NO </a:t>
            </a:r>
            <a:r>
              <a:rPr lang="fr-FR" altLang="fr-FR" sz="2400" b="1" dirty="0" err="1">
                <a:latin typeface="Alef" panose="00000500000000000000" pitchFamily="2" charset="-79"/>
                <a:cs typeface="Alef" panose="00000500000000000000" pitchFamily="2" charset="-79"/>
              </a:rPr>
              <a:t>witness</a:t>
            </a:r>
            <a:r>
              <a:rPr lang="fr-FR" altLang="fr-FR" sz="2400" b="1" dirty="0">
                <a:latin typeface="Alef" panose="00000500000000000000" pitchFamily="2" charset="-79"/>
                <a:cs typeface="Alef" panose="00000500000000000000" pitchFamily="2" charset="-79"/>
              </a:rPr>
              <a:t> of the Gospel.</a:t>
            </a:r>
            <a:br>
              <a:rPr lang="fr-BE" altLang="fr-FR" sz="2400" b="1" dirty="0"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fr-BE" altLang="fr-FR" sz="2400" b="1" dirty="0">
                <a:latin typeface="Alef" panose="00000500000000000000" pitchFamily="2" charset="-79"/>
                <a:cs typeface="Alef" panose="00000500000000000000" pitchFamily="2" charset="-79"/>
              </a:rPr>
              <a:t>* </a:t>
            </a:r>
            <a:r>
              <a:rPr lang="fr-BE" altLang="fr-FR" sz="2400" b="1" dirty="0" err="1">
                <a:latin typeface="Alef" panose="00000500000000000000" pitchFamily="2" charset="-79"/>
                <a:cs typeface="Alef" panose="00000500000000000000" pitchFamily="2" charset="-79"/>
              </a:rPr>
              <a:t>Less</a:t>
            </a:r>
            <a:r>
              <a:rPr lang="fr-BE" altLang="fr-FR" sz="2400" b="1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fr-BE" altLang="fr-FR" sz="2400" b="1" dirty="0" err="1">
                <a:latin typeface="Alef" panose="00000500000000000000" pitchFamily="2" charset="-79"/>
                <a:cs typeface="Alef" panose="00000500000000000000" pitchFamily="2" charset="-79"/>
              </a:rPr>
              <a:t>than</a:t>
            </a:r>
            <a:r>
              <a:rPr lang="fr-BE" altLang="fr-FR" sz="2400" b="1" dirty="0">
                <a:latin typeface="Alef" panose="00000500000000000000" pitchFamily="2" charset="-79"/>
                <a:cs typeface="Alef" panose="00000500000000000000" pitchFamily="2" charset="-79"/>
              </a:rPr>
              <a:t> 1 in 10 attend </a:t>
            </a:r>
            <a:r>
              <a:rPr lang="fr-BE" altLang="fr-FR" sz="2400" b="1" dirty="0" err="1">
                <a:latin typeface="Alef" panose="00000500000000000000" pitchFamily="2" charset="-79"/>
                <a:cs typeface="Alef" panose="00000500000000000000" pitchFamily="2" charset="-79"/>
              </a:rPr>
              <a:t>any</a:t>
            </a:r>
            <a:r>
              <a:rPr lang="fr-BE" altLang="fr-FR" sz="2400" b="1" dirty="0">
                <a:latin typeface="Alef" panose="00000500000000000000" pitchFamily="2" charset="-79"/>
                <a:cs typeface="Alef" panose="00000500000000000000" pitchFamily="2" charset="-79"/>
              </a:rPr>
              <a:t> type of </a:t>
            </a:r>
            <a:r>
              <a:rPr lang="fr-BE" altLang="fr-FR" sz="2400" b="1" dirty="0" err="1">
                <a:latin typeface="Alef" panose="00000500000000000000" pitchFamily="2" charset="-79"/>
                <a:cs typeface="Alef" panose="00000500000000000000" pitchFamily="2" charset="-79"/>
              </a:rPr>
              <a:t>church</a:t>
            </a:r>
            <a:r>
              <a:rPr lang="fr-BE" altLang="fr-FR" sz="2400" b="1" dirty="0"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BE" altLang="fr-FR" sz="2400" b="1" dirty="0">
              <a:latin typeface="Constantia" panose="02030602050306030303" pitchFamily="18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altLang="fr-FR" sz="2400" b="1" i="1" dirty="0">
                <a:solidFill>
                  <a:srgbClr val="C00000"/>
                </a:solidFill>
                <a:latin typeface="Constantia" panose="02030602050306030303" pitchFamily="18" charset="0"/>
              </a:rPr>
              <a:t>Europe, once a main mission force,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altLang="fr-FR" sz="2400" b="1" i="1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fr-BE" altLang="fr-FR" sz="2400" b="1" i="1" dirty="0" err="1">
                <a:solidFill>
                  <a:srgbClr val="C00000"/>
                </a:solidFill>
                <a:latin typeface="Constantia" panose="02030602050306030303" pitchFamily="18" charset="0"/>
              </a:rPr>
              <a:t>is</a:t>
            </a:r>
            <a:r>
              <a:rPr lang="fr-BE" altLang="fr-FR" sz="2400" b="1" i="1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fr-BE" altLang="fr-FR" sz="2400" b="1" i="1" dirty="0" err="1">
                <a:solidFill>
                  <a:srgbClr val="C00000"/>
                </a:solidFill>
                <a:latin typeface="Constantia" panose="02030602050306030303" pitchFamily="18" charset="0"/>
              </a:rPr>
              <a:t>now</a:t>
            </a:r>
            <a:r>
              <a:rPr lang="fr-BE" altLang="fr-FR" sz="2400" b="1" i="1" dirty="0">
                <a:solidFill>
                  <a:srgbClr val="C00000"/>
                </a:solidFill>
                <a:latin typeface="Constantia" panose="02030602050306030303" pitchFamily="18" charset="0"/>
              </a:rPr>
              <a:t> a mission </a:t>
            </a:r>
            <a:r>
              <a:rPr lang="fr-BE" altLang="fr-FR" sz="2400" b="1" i="1" dirty="0" err="1">
                <a:solidFill>
                  <a:srgbClr val="C00000"/>
                </a:solidFill>
                <a:latin typeface="Constantia" panose="02030602050306030303" pitchFamily="18" charset="0"/>
              </a:rPr>
              <a:t>field</a:t>
            </a:r>
            <a:r>
              <a:rPr lang="fr-BE" altLang="fr-FR" sz="2400" b="1" i="1" dirty="0">
                <a:solidFill>
                  <a:srgbClr val="C00000"/>
                </a:solidFill>
                <a:latin typeface="Constantia" panose="02030602050306030303" pitchFamily="18" charset="0"/>
              </a:rPr>
              <a:t>!</a:t>
            </a:r>
            <a:r>
              <a:rPr lang="fr-BE" altLang="fr-FR" sz="2200" b="1" i="1" dirty="0">
                <a:solidFill>
                  <a:srgbClr val="C00000"/>
                </a:solidFill>
                <a:latin typeface="Constantia" panose="02030602050306030303" pitchFamily="18" charset="0"/>
              </a:rPr>
              <a:t> 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6FF52445-E15C-0B8E-25D4-8E125485D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349251"/>
            <a:ext cx="82280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BE" altLang="fr-F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Immigrants and </a:t>
            </a:r>
            <a:r>
              <a:rPr lang="fr-BE" altLang="fr-FR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Refugees</a:t>
            </a:r>
            <a:endParaRPr lang="fr-BE" altLang="fr-FR" sz="4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70A8FABA-748C-879F-5BAF-55C1727FC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1676401"/>
            <a:ext cx="8228013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80000"/>
              </a:lnSpc>
              <a:spcBef>
                <a:spcPts val="800"/>
              </a:spcBef>
            </a:pPr>
            <a:r>
              <a:rPr lang="fr-BE" altLang="fr-FR" sz="2400" i="1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They</a:t>
            </a:r>
            <a:r>
              <a:rPr lang="fr-BE" altLang="fr-FR" sz="2400" i="1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have </a:t>
            </a:r>
            <a:r>
              <a:rPr lang="fr-BE" altLang="fr-FR" sz="2400" i="1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changed</a:t>
            </a:r>
            <a:r>
              <a:rPr lang="fr-BE" altLang="fr-FR" sz="2400" i="1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the face of Europe!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endParaRPr lang="fr-BE" altLang="fr-FR" sz="2400" dirty="0">
              <a:solidFill>
                <a:schemeClr val="tx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lnSpc>
                <a:spcPct val="8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fr-BE" altLang="fr-FR" sz="24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7 to 8 million </a:t>
            </a:r>
            <a:r>
              <a:rPr lang="fr-BE" altLang="fr-FR" sz="24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Africans</a:t>
            </a:r>
            <a:endParaRPr lang="fr-BE" altLang="fr-FR" sz="2400" dirty="0">
              <a:solidFill>
                <a:schemeClr val="tx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lnSpc>
                <a:spcPct val="8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fr-BE" altLang="fr-FR" sz="24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8 million </a:t>
            </a:r>
            <a:r>
              <a:rPr lang="fr-BE" altLang="fr-FR" sz="24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Asians</a:t>
            </a:r>
            <a:endParaRPr lang="fr-BE" altLang="fr-FR" sz="2400" dirty="0">
              <a:solidFill>
                <a:schemeClr val="tx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lnSpc>
                <a:spcPct val="80000"/>
              </a:lnSpc>
              <a:spcBef>
                <a:spcPts val="800"/>
              </a:spcBef>
            </a:pPr>
            <a:endParaRPr lang="fr-BE" altLang="fr-FR" sz="2400" dirty="0">
              <a:solidFill>
                <a:schemeClr val="tx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lnSpc>
                <a:spcPct val="80000"/>
              </a:lnSpc>
              <a:spcBef>
                <a:spcPts val="800"/>
              </a:spcBef>
              <a:buFont typeface="Wingdings" panose="05000000000000000000" pitchFamily="2" charset="2"/>
              <a:buChar char=""/>
            </a:pPr>
            <a:r>
              <a:rPr lang="fr-BE" altLang="fr-FR" sz="24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Leviticus</a:t>
            </a:r>
            <a:r>
              <a:rPr lang="fr-BE" altLang="fr-FR" sz="24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fr-FR" altLang="fr-FR" sz="24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19:33-34 –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en-CA" altLang="fr-FR" sz="2400" baseline="300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en-CA" altLang="fr-FR" sz="24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  </a:t>
            </a:r>
            <a:r>
              <a:rPr lang="en-CA" altLang="fr-FR" sz="2400" i="1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“When a foreigner resides among you in your land, do not mistreat them. The foreigner residing among you must be treated as your native-born. Love them as yourself, for you were foreigners in Egypt. I am the LORD your God.”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endParaRPr lang="en-CA" altLang="fr-FR" sz="2400" i="1" dirty="0">
              <a:solidFill>
                <a:schemeClr val="tx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en-CA" altLang="fr-FR" sz="2400" b="1" dirty="0">
                <a:solidFill>
                  <a:srgbClr val="0070C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Need for an international church ministry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EA9014-EC15-0D83-6BB5-4324D6409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7" y="396082"/>
            <a:ext cx="8658225" cy="606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19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257DB486-6540-855F-4483-F7DC46040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152400"/>
            <a:ext cx="8228013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Human </a:t>
            </a:r>
            <a:r>
              <a:rPr lang="fr-FR" altLang="fr-FR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Trafficking</a:t>
            </a:r>
            <a:endParaRPr lang="fr-FR" altLang="fr-FR" sz="4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8942116E-0B47-F6FA-504B-921E1142B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1143001"/>
            <a:ext cx="8228013" cy="566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More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than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200.000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women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and girls are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smuggled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out of Central and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Eastern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Europe.</a:t>
            </a:r>
          </a:p>
          <a:p>
            <a:pPr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The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sex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industry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in the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Netherlands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is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estimated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to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make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almost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1 billion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each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year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. </a:t>
            </a:r>
          </a:p>
          <a:p>
            <a:pPr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4,000 girls are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forced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into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the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trade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every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year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(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each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one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is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sold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for 36,000 euros).</a:t>
            </a:r>
          </a:p>
          <a:p>
            <a:pPr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fr-BE" altLang="fr-FR" sz="28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Many</a:t>
            </a:r>
            <a:r>
              <a:rPr lang="fr-BE" altLang="fr-FR" sz="28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countries are </a:t>
            </a:r>
            <a:r>
              <a:rPr lang="fr-BE" altLang="fr-FR" sz="28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without</a:t>
            </a:r>
            <a:r>
              <a:rPr lang="fr-BE" altLang="fr-FR" sz="28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fr-BE" altLang="fr-FR" sz="28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laws</a:t>
            </a:r>
            <a:r>
              <a:rPr lang="fr-BE" altLang="fr-FR" sz="28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, </a:t>
            </a:r>
            <a:r>
              <a:rPr lang="fr-BE" altLang="fr-FR" sz="28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policies</a:t>
            </a:r>
            <a:r>
              <a:rPr lang="fr-BE" altLang="fr-FR" sz="28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, or </a:t>
            </a:r>
            <a:r>
              <a:rPr lang="fr-BE" altLang="fr-FR" sz="28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regulations</a:t>
            </a:r>
            <a:r>
              <a:rPr lang="fr-BE" altLang="fr-FR" sz="28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to </a:t>
            </a:r>
            <a:r>
              <a:rPr lang="fr-BE" altLang="fr-FR" sz="28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prevent</a:t>
            </a:r>
            <a:r>
              <a:rPr lang="fr-BE" altLang="fr-FR" sz="28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fr-BE" altLang="fr-FR" sz="28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victims</a:t>
            </a:r>
            <a:r>
              <a:rPr lang="fr-BE" altLang="fr-FR" sz="28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’ </a:t>
            </a:r>
            <a:r>
              <a:rPr lang="fr-BE" altLang="fr-FR" sz="28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deportation</a:t>
            </a:r>
            <a:r>
              <a:rPr lang="fr-BE" altLang="fr-FR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9D885C69-27DF-FB8D-B6CA-72ED7252A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349250"/>
            <a:ext cx="822801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BE" altLang="fr-FR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Poverty</a:t>
            </a:r>
            <a:r>
              <a:rPr lang="fr-BE" altLang="fr-F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 in Europe</a:t>
            </a:r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9164B066-52D0-1B35-AE66-0D28B2E2A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1600201"/>
            <a:ext cx="8228013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More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than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185 million people in Europe live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below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the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poverty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line,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especially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in Central and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Eastern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Europe.</a:t>
            </a:r>
          </a:p>
          <a:p>
            <a:pPr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The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number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of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homeless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people in Western Europe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is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at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its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highest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level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in 50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years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</a:p>
          <a:p>
            <a:pPr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 million people in the EU have no home,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another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15 million live in </a:t>
            </a:r>
            <a:r>
              <a:rPr lang="fr-BE" altLang="fr-FR" sz="3200" dirty="0" err="1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poor</a:t>
            </a:r>
            <a:r>
              <a:rPr lang="fr-BE" altLang="fr-FR" sz="3200" dirty="0">
                <a:solidFill>
                  <a:schemeClr val="tx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or substandard homes.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vêtements&#10;&#10;Description générée automatiquement">
            <a:extLst>
              <a:ext uri="{FF2B5EF4-FFF2-40B4-BE49-F238E27FC236}">
                <a16:creationId xmlns:a16="http://schemas.microsoft.com/office/drawing/2014/main" id="{4F922B1D-1E0D-8904-FFD6-698642DD4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804" y="94422"/>
            <a:ext cx="3164458" cy="6858000"/>
          </a:xfrm>
          <a:prstGeom prst="rect">
            <a:avLst/>
          </a:prstGeom>
        </p:spPr>
      </p:pic>
      <p:pic>
        <p:nvPicPr>
          <p:cNvPr id="9" name="Image 8" descr="Une image contenant sol, plein air, personne, s’asseoir&#10;&#10;Description générée automatiquement">
            <a:extLst>
              <a:ext uri="{FF2B5EF4-FFF2-40B4-BE49-F238E27FC236}">
                <a16:creationId xmlns:a16="http://schemas.microsoft.com/office/drawing/2014/main" id="{E6CF3A1F-DC0F-CB0A-6D02-C9025B299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16" y="1878496"/>
            <a:ext cx="5048975" cy="3776870"/>
          </a:xfrm>
          <a:prstGeom prst="rect">
            <a:avLst/>
          </a:prstGeom>
        </p:spPr>
      </p:pic>
      <p:pic>
        <p:nvPicPr>
          <p:cNvPr id="11" name="Image 10" descr="Une image contenant personne, s’asseoir, personnes, groupe&#10;&#10;Description générée automatiquement">
            <a:extLst>
              <a:ext uri="{FF2B5EF4-FFF2-40B4-BE49-F238E27FC236}">
                <a16:creationId xmlns:a16="http://schemas.microsoft.com/office/drawing/2014/main" id="{FB0C6076-D6FA-1882-4126-9695BC3F8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262" y="869674"/>
            <a:ext cx="4118941" cy="549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11681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AnalogousFromLightSeedLeftStep">
      <a:dk1>
        <a:srgbClr val="000000"/>
      </a:dk1>
      <a:lt1>
        <a:srgbClr val="FFFFFF"/>
      </a:lt1>
      <a:dk2>
        <a:srgbClr val="213B33"/>
      </a:dk2>
      <a:lt2>
        <a:srgbClr val="E8E3E2"/>
      </a:lt2>
      <a:accent1>
        <a:srgbClr val="4EAFBA"/>
      </a:accent1>
      <a:accent2>
        <a:srgbClr val="4DB392"/>
      </a:accent2>
      <a:accent3>
        <a:srgbClr val="4FB369"/>
      </a:accent3>
      <a:accent4>
        <a:srgbClr val="5DB54E"/>
      </a:accent4>
      <a:accent5>
        <a:srgbClr val="89AA5D"/>
      </a:accent5>
      <a:accent6>
        <a:srgbClr val="A3A546"/>
      </a:accent6>
      <a:hlink>
        <a:srgbClr val="AE7069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527</Words>
  <Application>Microsoft Office PowerPoint</Application>
  <PresentationFormat>Grand écran</PresentationFormat>
  <Paragraphs>58</Paragraphs>
  <Slides>14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Alef</vt:lpstr>
      <vt:lpstr>Arial</vt:lpstr>
      <vt:lpstr>Calibri</vt:lpstr>
      <vt:lpstr>Constantia</vt:lpstr>
      <vt:lpstr>Franklin Gothic Demi Cond</vt:lpstr>
      <vt:lpstr>Franklin Gothic Medium</vt:lpstr>
      <vt:lpstr>Tahoma</vt:lpstr>
      <vt:lpstr>Times New Roman</vt:lpstr>
      <vt:lpstr>Wingdings</vt:lpstr>
      <vt:lpstr>JuxtaposeVTI</vt:lpstr>
      <vt:lpstr>Présentation PowerPoint</vt:lpstr>
      <vt:lpstr>Présentation PowerPoint</vt:lpstr>
      <vt:lpstr>Présentation PowerPoint</vt:lpstr>
      <vt:lpstr>The Spiritual Map  of Europe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WHOSE REPORT WILL YOU BELIEVE?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Daniel Costanza</dc:creator>
  <cp:lastModifiedBy>Daniel Costanza</cp:lastModifiedBy>
  <cp:revision>2</cp:revision>
  <dcterms:created xsi:type="dcterms:W3CDTF">2023-04-12T19:31:38Z</dcterms:created>
  <dcterms:modified xsi:type="dcterms:W3CDTF">2023-04-19T07:56:05Z</dcterms:modified>
</cp:coreProperties>
</file>