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8"/>
  </p:notesMasterIdLst>
  <p:sldIdLst>
    <p:sldId id="256" r:id="rId2"/>
    <p:sldId id="257" r:id="rId3"/>
    <p:sldId id="258" r:id="rId4"/>
    <p:sldId id="266" r:id="rId5"/>
    <p:sldId id="267" r:id="rId6"/>
    <p:sldId id="268" r:id="rId7"/>
    <p:sldId id="264" r:id="rId8"/>
    <p:sldId id="269" r:id="rId9"/>
    <p:sldId id="271" r:id="rId10"/>
    <p:sldId id="272" r:id="rId11"/>
    <p:sldId id="275" r:id="rId12"/>
    <p:sldId id="276" r:id="rId13"/>
    <p:sldId id="335" r:id="rId14"/>
    <p:sldId id="339" r:id="rId15"/>
    <p:sldId id="338" r:id="rId16"/>
    <p:sldId id="341" r:id="rId17"/>
    <p:sldId id="336" r:id="rId18"/>
    <p:sldId id="337" r:id="rId19"/>
    <p:sldId id="340" r:id="rId20"/>
    <p:sldId id="277" r:id="rId21"/>
    <p:sldId id="278" r:id="rId22"/>
    <p:sldId id="26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7" r:id="rId40"/>
    <p:sldId id="308" r:id="rId41"/>
    <p:sldId id="306" r:id="rId42"/>
    <p:sldId id="309" r:id="rId43"/>
    <p:sldId id="310" r:id="rId44"/>
    <p:sldId id="311" r:id="rId45"/>
    <p:sldId id="327" r:id="rId46"/>
    <p:sldId id="312" r:id="rId47"/>
    <p:sldId id="313" r:id="rId48"/>
    <p:sldId id="314" r:id="rId49"/>
    <p:sldId id="315" r:id="rId50"/>
    <p:sldId id="328" r:id="rId51"/>
    <p:sldId id="329" r:id="rId52"/>
    <p:sldId id="330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298" r:id="rId62"/>
    <p:sldId id="324" r:id="rId63"/>
    <p:sldId id="303" r:id="rId64"/>
    <p:sldId id="331" r:id="rId65"/>
    <p:sldId id="299" r:id="rId66"/>
    <p:sldId id="296" r:id="rId67"/>
    <p:sldId id="326" r:id="rId68"/>
    <p:sldId id="304" r:id="rId69"/>
    <p:sldId id="305" r:id="rId70"/>
    <p:sldId id="302" r:id="rId71"/>
    <p:sldId id="301" r:id="rId72"/>
    <p:sldId id="332" r:id="rId73"/>
    <p:sldId id="333" r:id="rId74"/>
    <p:sldId id="334" r:id="rId75"/>
    <p:sldId id="300" r:id="rId76"/>
    <p:sldId id="259" r:id="rId7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975"/>
    <a:srgbClr val="007E93"/>
    <a:srgbClr val="036374"/>
    <a:srgbClr val="444B4C"/>
    <a:srgbClr val="045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3"/>
    <p:restoredTop sz="96012"/>
  </p:normalViewPr>
  <p:slideViewPr>
    <p:cSldViewPr>
      <p:cViewPr varScale="1">
        <p:scale>
          <a:sx n="79" d="100"/>
          <a:sy n="79" d="100"/>
        </p:scale>
        <p:origin x="240" y="10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5:50.6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24575,'22'93'0,"1"0"0,-1 1 0,0-1 0,1 0 0,-1 0 0,1 1 0,-1-1 0,0 0 0,1 0 0,-1 1 0,1-1 0,-1 0 0,0 0 0,1 1 0,-5 8 0,-6-12 0,-2-6 0,0-2 0,4 5 0,6 11-194,1-16 0,6 12 0,3 10 0,3 4 0,2 3 0,1 0 0,0-5 0,-2-6 1,-1-10-1,-4-14 0,-4-16 0,-5-19 194,18 2 745,-8-18-745,14 17 383,-18-27-383,1 10 0,-7-11 0,5 11 1199,-12-12-1199,12 6 0,-5-6 0,0 0 0,5 0 0,-12-1 0,12 1 0,-11-1 0,11 1 0,-12-1 0,12 1 0,-11-6 0,4 4 0,-6-9 0,0 3 0,0-5 0,0 0 0,0 0 0,0 0 0,0 5 0,0-3 0,0 3 0,0-5 0,0 0 0,0 0 0,0 0 0,5 0 0,-3 0 0,3 0 0,-5 0 0,5 0 0,-4 0 0,5 0 0,-6 0 0,6 0 0,-4 0 0,4 0 0,-6 0 0,0 0 0,0 0 0,0 0 0,0 0 0,0 0 0,0 0 0,0 0 0,0 0 0,-1 0 0,1 0 0,-1 0 0,1 0 0,0 0 0,-1 0 0,-5 5 0,-1 1 0,-5 6 0,0-1 0,0 0 0,0 0 0,0 1 0,0-1 0,0 0 0,0 1 0,0-6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37.6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9334.23438"/>
      <inkml:brushProperty name="anchorY" value="-165943.5625"/>
      <inkml:brushProperty name="scaleFactor" value="0.5"/>
    </inkml:brush>
  </inkml:definitions>
  <inkml:trace contextRef="#ctx0" brushRef="#br0">392 0 24575,'0'30'0,"0"-7"0,0 15 0,0-17 0,0 4 0,0-12 0,0 6 0,0-7 0,0 0 0,0 0 0,0 0 0,0 1 0,0-1 0,0 0 0,0 0 0,0-1 0,0 1 0,0-1 0,-10-5 0,3-1 0,-10-5 0,6 0 0,-2 0 0,1 0 0,0 0 0,0 0 0,0 0 0,0 0 0,0 0 0,0 0 0,0 0 0,0 0 0,0 0 0,0 0 0,0 5 0,0-3 0,-1 3 0,1-5 0,0 0 0,0 0 0,-5 0 0,4 0 0,-4 0 0,5 0 0,0 0 0,0 0 0,0 0 0,1 0 0,-1 0 0,6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55.5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7094.51563"/>
      <inkml:brushProperty name="anchorY" value="-178485.59375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5:55.3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507.82227"/>
      <inkml:brushProperty name="anchorY" value="-22273.50781"/>
      <inkml:brushProperty name="scaleFactor" value="0.5"/>
    </inkml:brush>
  </inkml:definitions>
  <inkml:trace contextRef="#ctx0" brushRef="#br0">133 1 24575,'0'18'0,"0"0"0,0 1 0,0 0 0,0-1 0,0 2 0,0-1 0,0 1 0,0-1 0,0 1 0,0-2 0,-8-7 0,6 6 0,-6-6 0,8 8 0,0 1 0,0-1 0,-8 0 0,5 1 0,-5-1 0,8 0 0,-8-1 0,6 1 0,-15-9 0,15 6 0,-16-5 0,16 7 0,-14-8 0,14 7 0,-6-6 0,8 7 0,0 1 0,-9-9 0,7 6 0,-7-6 0,17 1 0,3-3 0,7-8 0,2 0 0,-2 0 0,-7-9 0,6 7 0,-6-7 0,8 9 0,0 0 0,0 0 0,0 0 0,-1 0 0,1 0 0,-1 0 0,0 0 0,0 0 0,0 0 0,-8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03.9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287.93555"/>
      <inkml:brushProperty name="anchorY" value="-42132.92969"/>
      <inkml:brushProperty name="scaleFactor" value="0.5"/>
    </inkml:brush>
  </inkml:definitions>
  <inkml:trace contextRef="#ctx0" brushRef="#br0">1 3292 24575,'66'-7'0,"-20"5"0,26-12 0,-19 13 0,-7-13 0,7 6 0,-9-6 0,0-1 0,1 0 0,-1 0 0,0 7 0,-7-4 0,5 4 0,-6-6 0,1-1 0,4 1 0,-12-5 0,5 3 0,1-4 0,13 0 0,-8-2 0,14 0 0,-25-3 0,13 2 0,-14-4 0,14-2 0,-13 2 0,13-2 0,-13 2 0,6 5 0,-8-4 0,-1 12 0,1-6 0,-7 7 0,6-6 0,-13 5 0,13-5 0,-13 7 0,12-7 0,-4 4 0,5-10 0,1 4 0,0-6 0,9-9 0,-6 7 0,13-8 0,-14 10 0,25-14 0,-22 11 0,14-10 0,-11 12 0,-7 1 0,1-1 0,-4 1 0,-4 0 0,6 1 0,-6-1 0,4 0 0,-4 0 0,0 0 0,4 6 0,-10-4 0,10 4 0,-10-5 0,4 5 0,0-4 0,-5 5 0,6-7 0,-7 0 0,6 6 0,-3-11 0,3 9 0,2-19 0,-5 13 0,5-13 0,-2 13 0,-3-13 0,4 13 0,1-13 0,-6 14 0,5-7 0,-7 15 0,0-5 0,0 5 0,0-1 0,0 3 0,-1-1 0,1 5 0,-1-4 0,1-1 0,-1 5 0,1-4 0,-1-1 0,1-1 0,0 0 0,0-5 0,0 4 0,1-5 0,0-9 0,-1 6 0,1-5 0,0 7 0,-1 0 0,-6 0 0,5 1 0,-4-1 0,5 0 0,0 0 0,1 1 0,-1-1 0,1 0 0,6-8 0,-5 7 0,13-14 0,-7 13 0,1-5 0,4-1 0,-11 13 0,5-11 0,-8 20 0,2-13 0,-7 13 0,-2-6 0,-5 7 0,0 0 0,0 0 0,0-7 0,0 5 0,0-4 0,0-1 0,0 5 0,0-4 0,0-1 0,0 5 0,0-5 0,0 7 0,0 1 0,0-1 0,0 0 0,0 0 0,0-5 0,0 4 0,0-4 0,6-2 0,-4 5 0,4-4 0,-1 6 0,-3 0 0,3 0 0,-5 6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07.2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733.00391"/>
      <inkml:brushProperty name="anchorY" value="-61542.125"/>
      <inkml:brushProperty name="scaleFactor" value="0.5"/>
    </inkml:brush>
  </inkml:definitions>
  <inkml:trace contextRef="#ctx0" brushRef="#br0">1 160 24575,'17'-5'0,"-5"3"0,11-8 0,-9 8 0,3-3 0,-6 5 0,-4-5 0,3 3 0,-4-3 0,1 0 0,3 3 0,-3-8 0,4 3 0,1-4 0,0 4 0,0-3 0,-1 4 0,1-1 0,0-3 0,-1 9 0,-4-10 0,3 10 0,-9-9 0,10 8 0,-5-8 0,6 3 0,-1 1 0,-4 6 0,-2 6 0,-5 5 0,0 1 0,0 0 0,0 0 0,0 0 0,0 0 0,0 0 0,0 0 0,0 0 0,0 0 0,0-1 0,0 1 0,0 0 0,0 0 0,0-1 0,0 1 0,0-1 0,0 1 0,0-1 0,5-4 0,-4 2 0,4-7 0,-5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14.8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321.99219"/>
      <inkml:brushProperty name="anchorY" value="-81043.64063"/>
      <inkml:brushProperty name="scaleFactor" value="0.5"/>
    </inkml:brush>
  </inkml:definitions>
  <inkml:trace contextRef="#ctx0" brushRef="#br0">0 1 24575,'61'13'0,"-21"3"0,33 13 0,-10 13 0,-14-9 0,7 8 0,-2 0 0,-22-11 0,14 10 0,-19-13 0,0 0 0,-6 7 0,5-5 0,-5 5 0,0-7 0,-1 7 0,-1-5 0,-3 5 0,3-7 0,-6 0 0,1 0 0,-2-7 0,2 5 0,-2-11 0,1 11 0,0-11 0,0 11 0,-1-11 0,1 11 0,0-5 0,0 0 0,0 5 0,-1-11 0,1 11 0,0-5 0,0 0 0,0 6 0,0-6 0,0 0 0,0 5 0,0-4 0,1 6 0,-7-1 0,5 1 0,-11 0 0,11 0 0,-4-1 0,5 1 0,-5 0 0,4 0 0,-5-1 0,7 9 0,-1-7 0,7 7 0,-5-8 0,11-1 0,-12 1 0,6 0 0,-1 0 0,-4 0 0,4-7 0,0 5 0,-5-5 0,6 7 0,-7 0 0,0 0 0,1-1 0,-1 1 0,1 0 0,-1 0 0,0 0 0,1-1 0,-1 1 0,7 0 0,-6-7 0,5 6 0,-6-13 0,6 12 0,-6-11 0,12 17 0,-5-16 0,0 16 0,-1-17 0,-7 5 0,7-7 0,-5 1 0,4-1 0,-5 0 0,-1 1 0,0-1 0,0 0 0,0 0 0,0 0 0,0 0 0,0-5 0,1 4 0,-1-5 0,-6 7 0,5-1 0,-9 0 0,8-5 0,-3 3 0,0-3 0,4 5 0,-5 0 0,7 0 0,-1 1 0,0-1 0,0 0 0,0 0 0,0 0 0,0 0 0,0 0 0,1 0 0,-1 0 0,0 1 0,0-1 0,0 0 0,0-5 0,0 3 0,-5-3 0,3-1 0,-9 4 0,4-3 0,-5 5 0,6-6 0,-5 5 0,4-4 0,1 5 0,-5 0 0,10 0 0,-10 0 0,10 0 0,-10 0 0,4 0 0,1-6 0,-5 5 0,9-5 0,-8 6 0,3-1 0,-5 1 0,5 0 0,-4 0 0,10 0 0,-10 0 0,5 1 0,-6-1 0,5-6 0,-3 5 0,3-5 0,-5 1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18.6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294.92188"/>
      <inkml:brushProperty name="anchorY" value="-102255.75781"/>
      <inkml:brushProperty name="scaleFactor" value="0.5"/>
    </inkml:brush>
  </inkml:definitions>
  <inkml:trace contextRef="#ctx0" brushRef="#br0">447 1 24575,'0'11'0,"0"0"0,0 0 0,0 1 0,0-1 0,0 0 0,-11 1 0,8 0 0,-8 0 0,11-1 0,0 2 0,0-1 0,0 0 0,0 0 0,-5 0 0,4 0 0,-10 0 0,10 7 0,-10-5 0,9 4 0,-3-6 0,0 1 0,3-1 0,-3 0 0,5 0 0,-5-1 0,4 0 0,-9-4 0,4-2 0,-5-5 0,-1 0 0,1 0 0,-1 0 0,0 0 0,0 0 0,0 0 0,0 0 0,0 0 0,0 0 0,0 0 0,1 0 0,-1 0 0,0 0 0,0 0 0,5-6 0,-3 5 0,3-5 0,-5 6 0,1 0 0,-1 0 0,1 0 0,0 0 0,4-5 0,-3 4 0,4-4 0,-1 0 0,-3 4 0,8-9 0,-8 9 0,3-4 0,-5 0 0,1 3 0,5-8 0,1 9 0,5-4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26.7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470.6875"/>
      <inkml:brushProperty name="anchorY" value="-120990.92969"/>
      <inkml:brushProperty name="scaleFactor" value="0.5"/>
    </inkml:brush>
  </inkml:definitions>
  <inkml:trace contextRef="#ctx0" brushRef="#br0">19 6185 24575,'0'-82'0,"0"0"0,-4 5 0,0-4 0,3 20 0,0 2-955,-3-17 0,0 3 955,3 22 0,2 1 0,-1-3 0,0-2 0,0-4 0,0 1 0,0-37 0,0 39 0,0 1 616,0-11-616,0 1 315,0 3-315,0 16 0,0-16 0,0 17 0,0-9 979,0 11-979,6-1 0,-4 0 0,11 0 0,-12-9 0,12 6 0,-11-15 0,11 16 0,-11-35 0,4 21 0,1-15 0,-6 22 0,6 9 0,-7 0 0,6 0 0,-4 8 0,5-6 0,-1 6 0,2-8 0,0 8 0,5-6 0,-4 5 0,6-16 0,0 7 0,0-7 0,0 1 0,-1 13 0,1-11 0,-1 13 0,1 1 0,-1 1 0,-7 15 0,5-5 0,-10 11 0,9-11 0,-9 11 0,10-11 0,-5 5 0,7-7 0,-1 0 0,1-7 0,0 5 0,-1-6 0,1 1 0,0 6 0,0-7 0,-1 8 0,0 7 0,0-5 0,0 11 0,-6-4 0,-2 6 0,1 0 0,-5-1 0,4 1 0,1-6 0,-4-2 0,10-7 0,-11 0 0,11 1 0,-11-1 0,11 0 0,-10 0 0,10 1 0,-5-8 0,1 12 0,4-11 0,-10 13 0,10-7 0,-11 7 0,10 1 0,-9 1 0,3 4 0,-5-5 0,6 0 0,-4 6 0,4-6 0,0 0 0,-5 6 0,5-13 0,0 6 0,-5-7 0,11 7 0,-11-5 0,10 5 0,-9 0 0,4-6 0,0 6 0,-5-7 0,5 7 0,0-5 0,-5 5 0,5 0 0,-6-5 0,0 11 0,0-11 0,0 5 0,0-7 0,0 7 0,0-6 0,6 6 0,-4-7 0,4 1 0,-6-1 0,0 0 0,0 0 0,6-7 0,-4 5 0,4-5 0,-6 7 0,6 7 0,-5-17 0,4 14 0,-5-9 0,0 7 0,0 4 0,0 1 0,0-5 0,0 5 0,0-1 0,0-4 0,0 5 0,0 0 0,0-5 0,0 4 0,0-6 0,0 7 0,0-5 0,0 5 0,0-7 0,0-8 0,0 7 0,0-14 0,0 13 0,0-5 0,0 0 0,0 5 0,0-5 0,6 7 0,-4 0 0,4 1 0,-6-1 0,0 7 0,0-11 0,0 16 0,0-16 0,0 18 0,0-13 0,0 13 0,0-13 0,0 13 0,0-12 0,0 11 0,0-11 0,0 11 0,0-5 0,0 7 0,0 0 0,0 0 0,0 0 0,0 0 0,0 0 0,0 0 0,0 1 0,0-1 0,0 0 0,0 1 0,0-1 0,0 0 0,0 0 0,0 1 0,0-2 0,0 1 0,0 0 0,0 0 0,0 1 0,0 9 0,0-2 0,0 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30.2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494.49219"/>
      <inkml:brushProperty name="anchorY" value="-135861.07813"/>
      <inkml:brushProperty name="scaleFactor" value="0.5"/>
    </inkml:brush>
  </inkml:definitions>
  <inkml:trace contextRef="#ctx0" brushRef="#br0">1 274 24575,'16'-10'0,"-3"7"0,5-13 0,-6 9 0,0 0 0,0-4 0,0 5 0,0-6 0,0-1 0,1 1 0,-1 0 0,0 0 0,1-6 0,-1 4 0,0-4 0,-5 6 0,3 5 0,-8-4 0,8 10 0,-8-10 0,8 10 0,-3-9 0,5 9 0,-6-10 0,5 10 0,-10-10 0,10 10 0,-10-10 0,10 10 0,-4-10 0,4 10 0,-4 1 0,-3 6 0,-4 6 0,0 0 0,0-1 0,0 1 0,0 0 0,0 0 0,0 0 0,0 0 0,0 0 0,0 0 0,0-1 0,0 1 0,0 0 0,0-1 0,0 1 0,6 0 0,-5-1 0,5 1 0,-1 0 0,-4 0 0,10-5 0,-10 4 0,4-5 0,0 1 0,-4 3 0,9-4 0,-9 6 0,9-1 0,-9 0 0,9 0 0,-8 0 0,8-5 0,-9 4 0,9-8 0,-8 8 0,8-9 0,-9 9 0,4-4 0,-5 0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1T09:26:34.4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8761.90625"/>
      <inkml:brushProperty name="anchorY" value="-150939.3125"/>
      <inkml:brushProperty name="scaleFactor" value="0.5"/>
    </inkml:brush>
  </inkml:definitions>
  <inkml:trace contextRef="#ctx0" brushRef="#br0">0 0 24575,'0'24'0,"0"-3"0,6 11 0,1-12 0,6 5 0,0-5 0,0 1 0,6 9 0,-6-15 0,5 9 0,-5-5 0,-1-6 0,1 6 0,-1-7 0,0 0 0,0 0 0,0 0 0,0 0 0,7 1 0,-5 6 0,5-5 0,-7 4 0,7 1 0,-6-6 0,12 12 0,-11-5 0,5 0 0,-6 5 0,-1-11 0,7 11 0,-5-11 0,5 4 0,-7 1 0,1-6 0,-1 6 0,1 0 0,-1-6 0,1 12 0,6-10 0,-4 10 0,4-4 0,0 0 0,-4 4 0,4-4 0,-6-1 0,6 5 0,-5-5 0,5 0 0,0 5 0,-5-11 0,5 11 0,-6-5 0,6 7 0,-4-7 0,4 5 0,-6-4 0,6 5 0,-4 1 0,3-7 0,-4 5 0,-2-11 0,1 11 0,0-5 0,6 1 0,-4-2 0,4 0 0,-7-5 0,1 11 0,0-5 0,6 1 0,-4 4 0,4-11 0,-6 5 0,-1 0 0,0-6 0,1 6 0,-1-7 0,-5 0 0,4 0 0,-10 0 0,10-5 0,-10 4 0,9-10 0,-8 9 0,8-9 0,-9 10 0,10-5 0,-5 1 0,1 4 0,3-10 0,-9 10 0,10-10 0,-9 10 0,8-10 0,-8 10 0,8-10 0,-8 10 0,9-10 0,-10 10 0,10-10 0,-10 9 0,10-4 0,-4 1 0,5 3 0,-6-3 0,5 0 0,-10 3 0,10-8 0,-10 9 0,10-10 0,-10 4 0,4-5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8124-6C15-3149-A7D7-BAB5286AB2AA}" type="datetimeFigureOut">
              <a:rPr lang="en-FI" smtClean="0"/>
              <a:t>11.4.2023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5702-2C98-B044-800A-52934FAC9F9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241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1166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936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2629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8988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558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942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962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664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590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989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3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499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1944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3146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8486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29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41121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7356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6157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8246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1848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4271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5564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1717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14831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6541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7831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39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0253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2881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1748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0591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8125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5546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596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1903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1145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8308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4913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49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7364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1335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5865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35727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71761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05839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931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92611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1424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55205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5399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59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5979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1442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44653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46772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35191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20499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10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2259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41690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Manus:</a:t>
            </a:r>
          </a:p>
          <a:p>
            <a:endParaRPr lang="sv-SE" dirty="0"/>
          </a:p>
          <a:p>
            <a:r>
              <a:rPr lang="sv-SE" dirty="0"/>
              <a:t>Niclas: Behöver beskriva varför och DNA i manuset.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3185-A3BA-2649-8043-D66EE95CA843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6108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35333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69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77255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83622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21228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95915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73753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796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6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34080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76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39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55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5702-2C98-B044-800A-52934FAC9F92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696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ktangel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ktangel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ktangel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ktangel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. Rub-ingress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71476" y="1587706"/>
            <a:ext cx="5364162" cy="483486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din text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1475" y="368300"/>
            <a:ext cx="5364163" cy="107542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sv-SE" dirty="0"/>
              <a:t>Skriv din text här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7502" y="5728528"/>
            <a:ext cx="2806700" cy="1841500"/>
          </a:xfrm>
          <a:prstGeom prst="rect">
            <a:avLst/>
          </a:prstGeom>
        </p:spPr>
      </p:pic>
      <p:sp>
        <p:nvSpPr>
          <p:cNvPr id="8" name="Bild"/>
          <p:cNvSpPr>
            <a:spLocks noGrp="1"/>
          </p:cNvSpPr>
          <p:nvPr>
            <p:ph type="pic" sz="half" idx="16"/>
          </p:nvPr>
        </p:nvSpPr>
        <p:spPr>
          <a:xfrm>
            <a:off x="6456363" y="1679222"/>
            <a:ext cx="5249334" cy="3499556"/>
          </a:xfrm>
          <a:prstGeom prst="rect">
            <a:avLst/>
          </a:prstGeom>
          <a:ln w="50800">
            <a:solidFill>
              <a:srgbClr val="FFFFFF"/>
            </a:solidFill>
          </a:ln>
        </p:spPr>
        <p:txBody>
          <a:bodyPr lIns="91439" rIns="91439">
            <a:noAutofit/>
          </a:bodyPr>
          <a:lstStyle>
            <a:lvl1pPr>
              <a:defRPr sz="14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39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ktangel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ktangel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ktangel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6B681D-6E16-472E-96AA-E629794160CF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ktangel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8D991D-4709-422F-B46F-A320CF5D9E4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selenagomez/" TargetMode="External"/><Relationship Id="rId5" Type="http://schemas.openxmlformats.org/officeDocument/2006/relationships/hyperlink" Target="https://www.instagram.com/leomessi/" TargetMode="External"/><Relationship Id="rId4" Type="http://schemas.openxmlformats.org/officeDocument/2006/relationships/hyperlink" Target="https://www.instagram.com/cristiano/" TargetMode="Externa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36.png"/><Relationship Id="rId39" Type="http://schemas.openxmlformats.org/officeDocument/2006/relationships/customXml" Target="../ink/ink11.xml"/><Relationship Id="rId21" Type="http://schemas.openxmlformats.org/officeDocument/2006/relationships/customXml" Target="../ink/ink2.xml"/><Relationship Id="rId34" Type="http://schemas.openxmlformats.org/officeDocument/2006/relationships/image" Target="../media/image4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customXml" Target="../ink/ink4.xml"/><Relationship Id="rId33" Type="http://schemas.openxmlformats.org/officeDocument/2006/relationships/customXml" Target="../ink/ink8.xml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31.png"/><Relationship Id="rId20" Type="http://schemas.openxmlformats.org/officeDocument/2006/relationships/image" Target="../media/image330.png"/><Relationship Id="rId29" Type="http://schemas.openxmlformats.org/officeDocument/2006/relationships/customXml" Target="../ink/ink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10.xml"/><Relationship Id="rId40" Type="http://schemas.openxmlformats.org/officeDocument/2006/relationships/image" Target="../media/image43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customXml" Target="../ink/ink3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10" Type="http://schemas.openxmlformats.org/officeDocument/2006/relationships/image" Target="../media/image25.png"/><Relationship Id="rId19" Type="http://schemas.openxmlformats.org/officeDocument/2006/relationships/customXml" Target="../ink/ink1.xml"/><Relationship Id="rId31" Type="http://schemas.openxmlformats.org/officeDocument/2006/relationships/customXml" Target="../ink/ink7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4.png"/><Relationship Id="rId27" Type="http://schemas.openxmlformats.org/officeDocument/2006/relationships/customXml" Target="../ink/ink5.xml"/><Relationship Id="rId30" Type="http://schemas.openxmlformats.org/officeDocument/2006/relationships/image" Target="../media/image38.png"/><Relationship Id="rId35" Type="http://schemas.openxmlformats.org/officeDocument/2006/relationships/customXml" Target="../ink/ink9.xml"/><Relationship Id="rId8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janerik.nyman@ibra.se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3056732" y="2708920"/>
            <a:ext cx="9145984" cy="3158480"/>
          </a:xfrm>
        </p:spPr>
        <p:txBody>
          <a:bodyPr>
            <a:normAutofit/>
          </a:bodyPr>
          <a:lstStyle/>
          <a:p>
            <a:r>
              <a:rPr lang="en-FI" sz="7200" dirty="0">
                <a:latin typeface="Avenir Book" panose="02000503020000020003" pitchFamily="2" charset="0"/>
                <a:cs typeface="Damascus" pitchFamily="2" charset="-78"/>
              </a:rPr>
              <a:t>Urban Mission </a:t>
            </a:r>
            <a:br>
              <a:rPr lang="en-FI" sz="7200" dirty="0">
                <a:latin typeface="Avenir Book" panose="02000503020000020003" pitchFamily="2" charset="0"/>
                <a:cs typeface="Damascus" pitchFamily="2" charset="-78"/>
              </a:rPr>
            </a:br>
            <a:r>
              <a:rPr lang="en-FI" dirty="0">
                <a:latin typeface="Avenir Book" panose="02000503020000020003" pitchFamily="2" charset="0"/>
                <a:cs typeface="Damascus" pitchFamily="2" charset="-78"/>
              </a:rPr>
              <a:t>and the use of </a:t>
            </a:r>
            <a:br>
              <a:rPr lang="en-FI" sz="5400" dirty="0">
                <a:latin typeface="Avenir Book" panose="02000503020000020003" pitchFamily="2" charset="0"/>
                <a:cs typeface="Damascus" pitchFamily="2" charset="-78"/>
              </a:rPr>
            </a:br>
            <a:r>
              <a:rPr lang="en-FI" sz="7200" dirty="0">
                <a:latin typeface="Avenir Book" panose="02000503020000020003" pitchFamily="2" charset="0"/>
                <a:cs typeface="Damascus" pitchFamily="2" charset="-78"/>
              </a:rPr>
              <a:t>Modern Media</a:t>
            </a:r>
            <a:endParaRPr lang="sv-SE" sz="7200" dirty="0">
              <a:latin typeface="Avenir Book" panose="02000503020000020003" pitchFamily="2" charset="0"/>
              <a:cs typeface="Damascus" pitchFamily="2" charset="-78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</a:t>
            </a:r>
            <a:r>
              <a:rPr lang="en-FI" dirty="0"/>
              <a:t>ccelerating the Making of Disciples and planting of churches </a:t>
            </a:r>
          </a:p>
          <a:p>
            <a:r>
              <a:rPr lang="en-FI" dirty="0"/>
              <a:t>by the use of today´s technology</a:t>
            </a:r>
          </a:p>
        </p:txBody>
      </p:sp>
      <p:pic>
        <p:nvPicPr>
          <p:cNvPr id="3" name="Picture 2" descr="IBRA_logo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476672"/>
            <a:ext cx="2088232" cy="427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b="1" dirty="0">
              <a:solidFill>
                <a:srgbClr val="333333"/>
              </a:solidFill>
              <a:latin typeface="Inter"/>
            </a:endParaRPr>
          </a:p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 fontAlgn="base">
              <a:buNone/>
            </a:pPr>
            <a:r>
              <a:rPr lang="en-GB" sz="6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3.7million</a:t>
            </a:r>
            <a:r>
              <a:rPr lang="en-GB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+ new videos uploaded daily  </a:t>
            </a:r>
            <a:endParaRPr lang="en-FI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EBF32-9C12-040C-4C01-B063CE7A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988840"/>
            <a:ext cx="5497760" cy="12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b="1" dirty="0">
              <a:solidFill>
                <a:srgbClr val="333333"/>
              </a:solidFill>
              <a:latin typeface="Inter"/>
            </a:endParaRPr>
          </a:p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 fontAlgn="base">
              <a:buNone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There are 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at least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</a:rPr>
              <a:t>800 million 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videos 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EBF32-9C12-040C-4C01-B063CE7A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988840"/>
            <a:ext cx="5497760" cy="12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b="1" dirty="0">
              <a:solidFill>
                <a:srgbClr val="333333"/>
              </a:solidFill>
              <a:latin typeface="Inter"/>
            </a:endParaRPr>
          </a:p>
          <a:p>
            <a:pPr algn="l" fontAlgn="base"/>
            <a:endParaRPr lang="en-GB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endParaRPr lang="en-GB" sz="1600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 fontAlgn="base">
              <a:buNone/>
            </a:pPr>
            <a:r>
              <a:rPr lang="en-GB" sz="3600" b="1" dirty="0">
                <a:solidFill>
                  <a:schemeClr val="bg1"/>
                </a:solidFill>
                <a:latin typeface="Inter"/>
              </a:rPr>
              <a:t>I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Inter"/>
              </a:rPr>
              <a:t>t would take</a:t>
            </a:r>
          </a:p>
          <a:p>
            <a:pPr marL="0" indent="0" algn="ctr" fontAlgn="base">
              <a:buNone/>
            </a:pPr>
            <a:r>
              <a:rPr lang="en-GB" sz="6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17,810 years</a:t>
            </a:r>
          </a:p>
          <a:p>
            <a:pPr marL="0" indent="0" algn="ctr" fontAlgn="base">
              <a:buNone/>
            </a:pPr>
            <a:r>
              <a:rPr lang="en-GB" sz="3900" b="1" i="0" u="none" strike="noStrike" dirty="0">
                <a:solidFill>
                  <a:schemeClr val="bg1"/>
                </a:solidFill>
                <a:effectLst/>
                <a:latin typeface="Inter"/>
              </a:rPr>
              <a:t>to watch every YouTube video?</a:t>
            </a:r>
            <a:endParaRPr lang="en-GB" sz="39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en-GB" sz="21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that’s assuming everyone stopped uploading new videos in the mean time!</a:t>
            </a:r>
          </a:p>
          <a:p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EBF32-9C12-040C-4C01-B063CE7A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988840"/>
            <a:ext cx="5497760" cy="12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r>
              <a:rPr lang="en-GB" sz="60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Today</a:t>
            </a:r>
          </a:p>
          <a:p>
            <a:pPr marL="0" indent="0" algn="ctr" fontAlgn="base">
              <a:buNone/>
            </a:pPr>
            <a:r>
              <a:rPr lang="en-GB" sz="6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OPINION</a:t>
            </a:r>
            <a:r>
              <a:rPr lang="en-GB" sz="60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FORMS DECISIONS </a:t>
            </a:r>
          </a:p>
          <a:p>
            <a:pPr marL="0" indent="0" algn="ctr" fontAlgn="base">
              <a:buNone/>
            </a:pPr>
            <a:r>
              <a:rPr lang="en-GB" sz="60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MORE THAN </a:t>
            </a:r>
            <a:r>
              <a:rPr lang="en-GB" sz="6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412529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423B67-FE9D-BE76-B436-F51A4650D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32499"/>
              </p:ext>
            </p:extLst>
          </p:nvPr>
        </p:nvGraphicFramePr>
        <p:xfrm>
          <a:off x="968536" y="1964020"/>
          <a:ext cx="10312040" cy="3985260"/>
        </p:xfrm>
        <a:graphic>
          <a:graphicData uri="http://schemas.openxmlformats.org/drawingml/2006/table">
            <a:tbl>
              <a:tblPr/>
              <a:tblGrid>
                <a:gridCol w="2062408">
                  <a:extLst>
                    <a:ext uri="{9D8B030D-6E8A-4147-A177-3AD203B41FA5}">
                      <a16:colId xmlns:a16="http://schemas.microsoft.com/office/drawing/2014/main" val="3678922830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1495989590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3304909877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1719801282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874750226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u="none" strike="noStrike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Cristiano Ronaldo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566466833 [</a:t>
                      </a:r>
                      <a:r>
                        <a:rPr lang="en-GB" sz="2800" b="1">
                          <a:solidFill>
                            <a:schemeClr val="bg1"/>
                          </a:solidFill>
                          <a:effectLst/>
                        </a:rPr>
                        <a:t>566.47 M</a:t>
                      </a:r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Footballer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Portugal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97938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/>
                      <a:r>
                        <a:rPr lang="en-FI" sz="2800" dirty="0">
                          <a:effectLst/>
                        </a:rPr>
                        <a:t>2.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u="none" strike="noStrike">
                          <a:solidFill>
                            <a:srgbClr val="0B4475"/>
                          </a:solidFill>
                          <a:effectLst/>
                          <a:hlinkClick r:id="rId5"/>
                        </a:rPr>
                        <a:t>Lionel Messi</a:t>
                      </a:r>
                      <a:endParaRPr lang="en-GB" sz="280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effectLst/>
                        </a:rPr>
                        <a:t>446308477 [</a:t>
                      </a:r>
                      <a:r>
                        <a:rPr lang="en-GB" sz="2800" b="1" dirty="0">
                          <a:effectLst/>
                        </a:rPr>
                        <a:t>446.31 M</a:t>
                      </a:r>
                      <a:r>
                        <a:rPr lang="en-GB" sz="2800" dirty="0">
                          <a:effectLst/>
                        </a:rPr>
                        <a:t>]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effectLst/>
                        </a:rPr>
                        <a:t>Footballer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effectLst/>
                        </a:rPr>
                        <a:t>Argentina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3219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/>
                      <a:r>
                        <a:rPr lang="en-FI" sz="28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u="none" strike="noStrike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Selena Gomez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404408570 [</a:t>
                      </a:r>
                      <a:r>
                        <a:rPr lang="en-GB" sz="2800" b="1">
                          <a:solidFill>
                            <a:schemeClr val="bg1"/>
                          </a:solidFill>
                          <a:effectLst/>
                        </a:rPr>
                        <a:t>404.41 M</a:t>
                      </a:r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Musician / Actress / Businesswoman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United States of America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0851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6DC45A-000E-AAE0-A710-1D9CA83875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1892012"/>
            <a:ext cx="1570161" cy="1032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38CA8-27D0-DD49-E92E-6FB3B6A686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2996952"/>
            <a:ext cx="1570161" cy="1032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7F1D26-F498-B7B7-66AC-227E0D86AC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41" y="4167088"/>
            <a:ext cx="1447800" cy="185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694994-C213-F14F-8195-6E248A10C4AA}"/>
              </a:ext>
            </a:extLst>
          </p:cNvPr>
          <p:cNvSpPr txBox="1"/>
          <p:nvPr/>
        </p:nvSpPr>
        <p:spPr>
          <a:xfrm>
            <a:off x="4618318" y="1317689"/>
            <a:ext cx="543300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FI" sz="3600" dirty="0">
                <a:solidFill>
                  <a:schemeClr val="bg1"/>
                </a:solidFill>
              </a:rPr>
              <a:t>Most Followers on Instagram</a:t>
            </a:r>
          </a:p>
        </p:txBody>
      </p:sp>
    </p:spTree>
    <p:extLst>
      <p:ext uri="{BB962C8B-B14F-4D97-AF65-F5344CB8AC3E}">
        <p14:creationId xmlns:p14="http://schemas.microsoft.com/office/powerpoint/2010/main" val="254605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r>
              <a:rPr lang="en-GB" sz="116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INFLUENCERS</a:t>
            </a:r>
            <a:endParaRPr lang="en-GB" sz="95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5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95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094DA-7B53-00E0-BA3D-8D1BF0B4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16335"/>
            <a:ext cx="4704308" cy="38921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482A4-7438-21C5-3B32-D16AFDBD3B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85421" y="1790699"/>
            <a:ext cx="364897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endParaRPr lang="en-FI" sz="1100" dirty="0">
              <a:latin typeface="Helvetica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FI" sz="4400" dirty="0">
                <a:latin typeface="Helvetica" pitchFamily="2" charset="0"/>
              </a:rPr>
              <a:t>CULT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FI" sz="4400" dirty="0">
              <a:latin typeface="Helvetica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FI" sz="4400" dirty="0">
                <a:latin typeface="Helvetica" pitchFamily="2" charset="0"/>
              </a:rPr>
              <a:t>CULTURE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FI" sz="4400" dirty="0">
              <a:latin typeface="Helvetica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FI" sz="4400" dirty="0">
                <a:latin typeface="Helvetica" pitchFamily="2" charset="0"/>
              </a:rPr>
              <a:t>CULTIVATE</a:t>
            </a:r>
            <a:endParaRPr lang="en-FI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44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r>
              <a:rPr lang="en-GB" sz="115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FAKE NEWS</a:t>
            </a:r>
          </a:p>
        </p:txBody>
      </p:sp>
    </p:spTree>
    <p:extLst>
      <p:ext uri="{BB962C8B-B14F-4D97-AF65-F5344CB8AC3E}">
        <p14:creationId xmlns:p14="http://schemas.microsoft.com/office/powerpoint/2010/main" val="343941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r>
              <a:rPr lang="en-GB" sz="11600" dirty="0">
                <a:solidFill>
                  <a:schemeClr val="bg1"/>
                </a:solidFill>
                <a:latin typeface="Helvetica" pitchFamily="2" charset="0"/>
              </a:rPr>
              <a:t>POST TRUTH</a:t>
            </a:r>
            <a:endParaRPr lang="en-GB" sz="95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0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806" y="1752600"/>
            <a:ext cx="11253194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endParaRPr lang="en-GB" sz="18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 algn="ctr" fontAlgn="base">
              <a:buNone/>
            </a:pPr>
            <a:r>
              <a:rPr lang="en-GB" sz="1160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TRUST</a:t>
            </a:r>
            <a:endParaRPr lang="en-GB" sz="9500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Urban Mission </a:t>
            </a:r>
            <a:r>
              <a:rPr lang="en-FI" sz="32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and the use of </a:t>
            </a:r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Modern Media</a:t>
            </a:r>
            <a:endParaRPr lang="sv-SE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sv-SE" sz="16600" b="1" dirty="0">
                <a:solidFill>
                  <a:schemeClr val="bg1"/>
                </a:solidFill>
                <a:latin typeface="Myriad Pro" pitchFamily="34" charset="0"/>
              </a:rPr>
              <a:t>WHY</a:t>
            </a:r>
          </a:p>
          <a:p>
            <a:pPr marL="0" indent="0" algn="ctr">
              <a:buNone/>
            </a:pPr>
            <a:r>
              <a:rPr lang="sv-SE" sz="5400" dirty="0">
                <a:solidFill>
                  <a:schemeClr val="bg1"/>
                </a:solidFill>
                <a:latin typeface="Myriad Pro" pitchFamily="34" charset="0"/>
              </a:rPr>
              <a:t>Urban Mission?</a:t>
            </a:r>
          </a:p>
        </p:txBody>
      </p:sp>
      <p:pic>
        <p:nvPicPr>
          <p:cNvPr id="1026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6021288"/>
            <a:ext cx="1296143" cy="7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6480" y="6444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r>
              <a:rPr lang="en-FI" sz="3200" dirty="0">
                <a:latin typeface="Helvetica" pitchFamily="2" charset="0"/>
              </a:rPr>
              <a:t>Almost 60% </a:t>
            </a:r>
            <a:r>
              <a:rPr lang="en-FI" sz="2400" dirty="0">
                <a:latin typeface="Helvetica" pitchFamily="2" charset="0"/>
              </a:rPr>
              <a:t>of the world’s population uses Social Media</a:t>
            </a:r>
          </a:p>
          <a:p>
            <a:endParaRPr lang="en-FI" sz="2400" dirty="0">
              <a:latin typeface="Helvetica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FI" sz="3200" dirty="0">
                <a:latin typeface="Helvetica" pitchFamily="2" charset="0"/>
              </a:rPr>
              <a:t>2H31M </a:t>
            </a:r>
          </a:p>
          <a:p>
            <a:pPr>
              <a:spcBef>
                <a:spcPts val="0"/>
              </a:spcBef>
            </a:pPr>
            <a:r>
              <a:rPr lang="en-FI" sz="2400" dirty="0">
                <a:latin typeface="Helvetica" pitchFamily="2" charset="0"/>
              </a:rPr>
              <a:t>Average Daily Time Spent on Social Media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FI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FI" sz="6000" b="1" dirty="0">
                <a:solidFill>
                  <a:schemeClr val="bg1"/>
                </a:solidFill>
              </a:rPr>
              <a:t>DO YOU</a:t>
            </a:r>
          </a:p>
          <a:p>
            <a:pPr marL="0" indent="0" algn="ctr">
              <a:buNone/>
            </a:pPr>
            <a:r>
              <a:rPr lang="en-FI" sz="9600" b="1" dirty="0">
                <a:solidFill>
                  <a:schemeClr val="bg1"/>
                </a:solidFill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20260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r>
              <a:rPr lang="en-FI" sz="3200" dirty="0">
                <a:latin typeface="Helvetica" pitchFamily="2" charset="0"/>
              </a:rPr>
              <a:t>Almost 60% </a:t>
            </a:r>
            <a:r>
              <a:rPr lang="en-FI" sz="2400" dirty="0">
                <a:latin typeface="Helvetica" pitchFamily="2" charset="0"/>
              </a:rPr>
              <a:t>of the world’s population uses Social Media</a:t>
            </a:r>
          </a:p>
          <a:p>
            <a:endParaRPr lang="en-FI" sz="2400" dirty="0">
              <a:latin typeface="Helvetica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FI" sz="3200" dirty="0">
                <a:latin typeface="Helvetica" pitchFamily="2" charset="0"/>
              </a:rPr>
              <a:t>2H31M </a:t>
            </a:r>
          </a:p>
          <a:p>
            <a:pPr>
              <a:spcBef>
                <a:spcPts val="0"/>
              </a:spcBef>
            </a:pPr>
            <a:r>
              <a:rPr lang="en-FI" sz="2400" dirty="0">
                <a:latin typeface="Helvetica" pitchFamily="2" charset="0"/>
              </a:rPr>
              <a:t>Average Daily Time Spent on Social Media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FI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FI" sz="8000" b="1" dirty="0">
                <a:solidFill>
                  <a:schemeClr val="bg1"/>
                </a:solidFill>
              </a:rPr>
              <a:t>MEET PEOPLE</a:t>
            </a:r>
          </a:p>
          <a:p>
            <a:pPr marL="0" indent="0" algn="ctr">
              <a:buNone/>
            </a:pPr>
            <a:r>
              <a:rPr lang="en-FI" sz="6000" b="1" dirty="0">
                <a:solidFill>
                  <a:schemeClr val="bg1"/>
                </a:solidFill>
              </a:rPr>
              <a:t>WHERE THEY ARE</a:t>
            </a:r>
            <a:endParaRPr lang="en-FI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1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Urban Mission </a:t>
            </a:r>
            <a:r>
              <a:rPr lang="en-FI" sz="32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and the use of </a:t>
            </a:r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Modern Media</a:t>
            </a:r>
            <a:endParaRPr lang="sv-SE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sv-SE" sz="16600" b="1" dirty="0">
                <a:solidFill>
                  <a:schemeClr val="bg1"/>
                </a:solidFill>
                <a:latin typeface="Myriad Pro" pitchFamily="34" charset="0"/>
              </a:rPr>
              <a:t>WHY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  <a:latin typeface="Myriad Pro" pitchFamily="34" charset="0"/>
              </a:rPr>
              <a:t>Making Disciples?</a:t>
            </a:r>
          </a:p>
        </p:txBody>
      </p:sp>
      <p:pic>
        <p:nvPicPr>
          <p:cNvPr id="1026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6021288"/>
            <a:ext cx="1296143" cy="7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6480" y="6444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</a:t>
            </a:r>
            <a:r>
              <a:rPr lang="sv-SE" dirty="0" err="1">
                <a:latin typeface="Myriad Pro" pitchFamily="34" charset="0"/>
              </a:rPr>
              <a:t>Making</a:t>
            </a:r>
            <a:r>
              <a:rPr lang="sv-SE" dirty="0">
                <a:latin typeface="Myriad Pro" pitchFamily="34" charset="0"/>
              </a:rPr>
              <a:t> </a:t>
            </a:r>
            <a:r>
              <a:rPr lang="sv-SE" dirty="0" err="1">
                <a:latin typeface="Myriad Pro" pitchFamily="34" charset="0"/>
              </a:rPr>
              <a:t>Disciples</a:t>
            </a:r>
            <a:r>
              <a:rPr lang="sv-SE" dirty="0">
                <a:latin typeface="Myriad Pro" pitchFamily="34" charset="0"/>
              </a:rPr>
              <a:t>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52600"/>
            <a:ext cx="11060608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n-GB" sz="4000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en-FI" sz="5400" dirty="0">
                <a:solidFill>
                  <a:schemeClr val="bg1"/>
                </a:solidFill>
              </a:rPr>
              <a:t>God planned for a big </a:t>
            </a:r>
          </a:p>
          <a:p>
            <a:pPr marL="0" indent="0" algn="ctr">
              <a:buNone/>
            </a:pPr>
            <a:r>
              <a:rPr lang="en-FI" sz="8800" dirty="0">
                <a:solidFill>
                  <a:schemeClr val="bg1"/>
                </a:solidFill>
              </a:rPr>
              <a:t>FAMILY</a:t>
            </a:r>
          </a:p>
          <a:p>
            <a:pPr marL="0" indent="0" algn="ctr">
              <a:buNone/>
            </a:pPr>
            <a:r>
              <a:rPr lang="en-FI" sz="5400" dirty="0">
                <a:solidFill>
                  <a:schemeClr val="bg1"/>
                </a:solidFill>
              </a:rPr>
              <a:t>from the beginning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B48FE-4891-CBFE-83FC-BB3BFB648224}"/>
              </a:ext>
            </a:extLst>
          </p:cNvPr>
          <p:cNvSpPr txBox="1"/>
          <p:nvPr/>
        </p:nvSpPr>
        <p:spPr>
          <a:xfrm>
            <a:off x="9120336" y="371703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dirty="0">
                <a:solidFill>
                  <a:schemeClr val="bg1"/>
                </a:solidFill>
              </a:rPr>
              <a:t>1Joh.4:8 </a:t>
            </a:r>
          </a:p>
          <a:p>
            <a:pPr algn="ctr"/>
            <a:r>
              <a:rPr lang="en-FI" sz="2400" dirty="0">
                <a:solidFill>
                  <a:schemeClr val="bg1"/>
                </a:solidFill>
              </a:rPr>
              <a:t>GOD is LOVE</a:t>
            </a:r>
          </a:p>
        </p:txBody>
      </p:sp>
    </p:spTree>
    <p:extLst>
      <p:ext uri="{BB962C8B-B14F-4D97-AF65-F5344CB8AC3E}">
        <p14:creationId xmlns:p14="http://schemas.microsoft.com/office/powerpoint/2010/main" val="2381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</a:t>
            </a:r>
            <a:r>
              <a:rPr lang="sv-SE" dirty="0" err="1">
                <a:latin typeface="Myriad Pro" pitchFamily="34" charset="0"/>
              </a:rPr>
              <a:t>Making</a:t>
            </a:r>
            <a:r>
              <a:rPr lang="sv-SE" dirty="0">
                <a:latin typeface="Myriad Pro" pitchFamily="34" charset="0"/>
              </a:rPr>
              <a:t> </a:t>
            </a:r>
            <a:r>
              <a:rPr lang="sv-SE" dirty="0" err="1">
                <a:latin typeface="Myriad Pro" pitchFamily="34" charset="0"/>
              </a:rPr>
              <a:t>Disciples</a:t>
            </a:r>
            <a:r>
              <a:rPr lang="sv-SE" dirty="0">
                <a:latin typeface="Myriad Pro" pitchFamily="34" charset="0"/>
              </a:rPr>
              <a:t>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52600"/>
            <a:ext cx="11060608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n-GB" sz="4000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en-FI" sz="5400" dirty="0">
                <a:solidFill>
                  <a:schemeClr val="bg1"/>
                </a:solidFill>
              </a:rPr>
              <a:t>JESUS</a:t>
            </a:r>
          </a:p>
          <a:p>
            <a:pPr marL="0" indent="0" algn="ctr">
              <a:buNone/>
            </a:pPr>
            <a:r>
              <a:rPr lang="en-FI" sz="8800" dirty="0">
                <a:solidFill>
                  <a:schemeClr val="bg1"/>
                </a:solidFill>
              </a:rPr>
              <a:t>COMMANDED</a:t>
            </a:r>
          </a:p>
          <a:p>
            <a:pPr marL="0" indent="0" algn="ctr">
              <a:buNone/>
            </a:pPr>
            <a:r>
              <a:rPr lang="en-FI" sz="5400" dirty="0">
                <a:solidFill>
                  <a:schemeClr val="bg1"/>
                </a:solidFill>
              </a:rPr>
              <a:t>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9AA9C-3CD0-0C0E-36A3-589B7EC121FE}"/>
              </a:ext>
            </a:extLst>
          </p:cNvPr>
          <p:cNvSpPr txBox="1"/>
          <p:nvPr/>
        </p:nvSpPr>
        <p:spPr>
          <a:xfrm>
            <a:off x="8688288" y="467886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dirty="0">
                <a:solidFill>
                  <a:schemeClr val="bg1"/>
                </a:solidFill>
              </a:rPr>
              <a:t>Math.28:18-20</a:t>
            </a:r>
          </a:p>
          <a:p>
            <a:pPr algn="ctr"/>
            <a:r>
              <a:rPr lang="en-FI" sz="2400" dirty="0">
                <a:solidFill>
                  <a:schemeClr val="bg1"/>
                </a:solidFill>
              </a:rPr>
              <a:t>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30917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Urban Mission </a:t>
            </a:r>
            <a:r>
              <a:rPr lang="en-FI" sz="32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and the use of </a:t>
            </a:r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Modern Media</a:t>
            </a:r>
            <a:endParaRPr lang="sv-SE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16600" b="1" dirty="0">
                <a:solidFill>
                  <a:schemeClr val="bg1"/>
                </a:solidFill>
                <a:latin typeface="Myriad Pro" pitchFamily="34" charset="0"/>
              </a:rPr>
              <a:t>HOW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  <a:latin typeface="Myriad Pro" pitchFamily="34" charset="0"/>
              </a:rPr>
              <a:t>Do we make Disciples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  <a:latin typeface="Myriad Pro" pitchFamily="34" charset="0"/>
              </a:rPr>
              <a:t>In Urban context using Social Media?</a:t>
            </a:r>
          </a:p>
        </p:txBody>
      </p:sp>
      <p:pic>
        <p:nvPicPr>
          <p:cNvPr id="1026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6021288"/>
            <a:ext cx="1296143" cy="7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6480" y="6444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52600"/>
            <a:ext cx="11060608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n-GB" sz="1200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en-FI" sz="8800" dirty="0">
                <a:solidFill>
                  <a:schemeClr val="bg1"/>
                </a:solidFill>
              </a:rPr>
              <a:t>KNOW </a:t>
            </a:r>
          </a:p>
          <a:p>
            <a:pPr marL="0" indent="0" algn="ctr">
              <a:buNone/>
            </a:pPr>
            <a:r>
              <a:rPr lang="en-FI" sz="6600" dirty="0">
                <a:solidFill>
                  <a:schemeClr val="bg1"/>
                </a:solidFill>
              </a:rPr>
              <a:t>your </a:t>
            </a:r>
          </a:p>
          <a:p>
            <a:pPr marL="0" indent="0" algn="ctr">
              <a:buNone/>
            </a:pPr>
            <a:r>
              <a:rPr lang="en-FI" sz="8800" dirty="0">
                <a:solidFill>
                  <a:schemeClr val="bg1"/>
                </a:solidFill>
              </a:rPr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120716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52600"/>
            <a:ext cx="11060608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GB" sz="1600" b="1" i="0" u="none" strike="noStrike" dirty="0">
              <a:solidFill>
                <a:schemeClr val="bg1"/>
              </a:solidFill>
              <a:effectLst/>
              <a:latin typeface="Inter"/>
            </a:endParaRPr>
          </a:p>
          <a:p>
            <a:pPr fontAlgn="base">
              <a:buFont typeface="Wingdings" pitchFamily="2" charset="2"/>
              <a:buChar char="§"/>
            </a:pPr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Inter"/>
              </a:rPr>
              <a:t>Age</a:t>
            </a:r>
          </a:p>
          <a:p>
            <a:pPr fontAlgn="base">
              <a:buFont typeface="Wingdings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  <a:latin typeface="Inter"/>
              </a:rPr>
              <a:t>Education</a:t>
            </a:r>
          </a:p>
          <a:p>
            <a:pPr fontAlgn="base">
              <a:buFont typeface="Wingdings" pitchFamily="2" charset="2"/>
              <a:buChar char="§"/>
            </a:pPr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Inter"/>
              </a:rPr>
              <a:t>Religion</a:t>
            </a:r>
          </a:p>
          <a:p>
            <a:pPr fontAlgn="base">
              <a:buFont typeface="Wingdings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  <a:latin typeface="Inter"/>
              </a:rPr>
              <a:t>Interest</a:t>
            </a:r>
          </a:p>
          <a:p>
            <a:pPr fontAlgn="base">
              <a:buFont typeface="Wingdings" pitchFamily="2" charset="2"/>
              <a:buChar char="§"/>
            </a:pPr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Inter"/>
              </a:rPr>
              <a:t>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5A155-1C60-C9E6-C5DF-2C2870F7FE09}"/>
              </a:ext>
            </a:extLst>
          </p:cNvPr>
          <p:cNvSpPr txBox="1"/>
          <p:nvPr/>
        </p:nvSpPr>
        <p:spPr>
          <a:xfrm>
            <a:off x="3935760" y="242088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800" b="1" dirty="0">
                <a:solidFill>
                  <a:schemeClr val="bg1"/>
                </a:solidFill>
                <a:latin typeface="Helvetica" pitchFamily="2" charset="0"/>
              </a:rPr>
              <a:t>WHERE</a:t>
            </a:r>
            <a:r>
              <a:rPr lang="en-FI" sz="4800" dirty="0">
                <a:solidFill>
                  <a:schemeClr val="bg1"/>
                </a:solidFill>
                <a:latin typeface="Helvetica" pitchFamily="2" charset="0"/>
              </a:rPr>
              <a:t> are they meeting?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76B81-8176-E414-62B5-60863B6BE67D}"/>
              </a:ext>
            </a:extLst>
          </p:cNvPr>
          <p:cNvSpPr txBox="1"/>
          <p:nvPr/>
        </p:nvSpPr>
        <p:spPr>
          <a:xfrm>
            <a:off x="3952693" y="396182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4800" b="1" dirty="0">
                <a:solidFill>
                  <a:schemeClr val="bg1"/>
                </a:solidFill>
                <a:latin typeface="Helvetica" pitchFamily="2" charset="0"/>
              </a:rPr>
              <a:t>GO</a:t>
            </a:r>
            <a:r>
              <a:rPr lang="en-FI" sz="4800" dirty="0">
                <a:solidFill>
                  <a:schemeClr val="bg1"/>
                </a:solidFill>
                <a:latin typeface="Helvetica" pitchFamily="2" charset="0"/>
              </a:rPr>
              <a:t> to where they are!</a:t>
            </a:r>
          </a:p>
        </p:txBody>
      </p:sp>
    </p:spTree>
    <p:extLst>
      <p:ext uri="{BB962C8B-B14F-4D97-AF65-F5344CB8AC3E}">
        <p14:creationId xmlns:p14="http://schemas.microsoft.com/office/powerpoint/2010/main" val="24541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AED9-8EE4-361B-B986-3CFD013CD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52600"/>
            <a:ext cx="11060608" cy="44196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n-GB" sz="4000" b="1" i="0" u="none" strike="noStrike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en-FI" sz="7200" dirty="0">
                <a:solidFill>
                  <a:schemeClr val="bg1"/>
                </a:solidFill>
              </a:rPr>
              <a:t>Paul knew his Audience</a:t>
            </a:r>
          </a:p>
          <a:p>
            <a:pPr marL="0" indent="0" algn="ctr">
              <a:buNone/>
            </a:pPr>
            <a:r>
              <a:rPr lang="en-FI" sz="5400" dirty="0">
                <a:solidFill>
                  <a:schemeClr val="bg1"/>
                </a:solidFill>
              </a:rPr>
              <a:t>Acts.17:16-23</a:t>
            </a:r>
          </a:p>
        </p:txBody>
      </p:sp>
    </p:spTree>
    <p:extLst>
      <p:ext uri="{BB962C8B-B14F-4D97-AF65-F5344CB8AC3E}">
        <p14:creationId xmlns:p14="http://schemas.microsoft.com/office/powerpoint/2010/main" val="1409424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r>
              <a:rPr lang="en-FI" sz="11500" dirty="0">
                <a:latin typeface="Helvetica" pitchFamily="2" charset="0"/>
              </a:rPr>
              <a:t>5</a:t>
            </a:r>
          </a:p>
          <a:p>
            <a:pPr algn="ctr"/>
            <a:r>
              <a:rPr lang="en-FI" sz="11500" dirty="0">
                <a:latin typeface="Helvetica" pitchFamily="2" charset="0"/>
              </a:rPr>
              <a:t>L</a:t>
            </a:r>
            <a:endParaRPr lang="en-FI" sz="88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2800350" lvl="6" indent="-742950">
              <a:buFont typeface="+mj-lt"/>
              <a:buAutoNum type="arabicPeriod"/>
            </a:pPr>
            <a:r>
              <a:rPr lang="en-FI" sz="4800" b="1" dirty="0">
                <a:solidFill>
                  <a:schemeClr val="bg1"/>
                </a:solidFill>
              </a:rPr>
              <a:t>LOVE</a:t>
            </a:r>
            <a:endParaRPr lang="en-FI" sz="4400" b="1" dirty="0">
              <a:solidFill>
                <a:schemeClr val="bg1"/>
              </a:solidFill>
            </a:endParaRPr>
          </a:p>
          <a:p>
            <a:pPr marL="2800350" lvl="6" indent="-742950">
              <a:buFont typeface="+mj-lt"/>
              <a:buAutoNum type="arabicPeriod"/>
            </a:pPr>
            <a:r>
              <a:rPr lang="en-FI" sz="4800" b="1" dirty="0">
                <a:solidFill>
                  <a:schemeClr val="bg1"/>
                </a:solidFill>
              </a:rPr>
              <a:t>LOOK</a:t>
            </a:r>
          </a:p>
          <a:p>
            <a:pPr marL="2800350" lvl="6" indent="-742950">
              <a:buFont typeface="+mj-lt"/>
              <a:buAutoNum type="arabicPeriod"/>
            </a:pPr>
            <a:r>
              <a:rPr lang="en-FI" sz="4800" b="1" dirty="0">
                <a:solidFill>
                  <a:schemeClr val="bg1"/>
                </a:solidFill>
              </a:rPr>
              <a:t>LISTEN</a:t>
            </a:r>
          </a:p>
          <a:p>
            <a:pPr marL="2800350" lvl="6" indent="-742950">
              <a:buFont typeface="+mj-lt"/>
              <a:buAutoNum type="arabicPeriod"/>
            </a:pPr>
            <a:r>
              <a:rPr lang="en-FI" sz="4800" b="1" dirty="0">
                <a:solidFill>
                  <a:schemeClr val="bg1"/>
                </a:solidFill>
              </a:rPr>
              <a:t>LEARN</a:t>
            </a:r>
          </a:p>
          <a:p>
            <a:pPr marL="2800350" lvl="6" indent="-742950">
              <a:buFont typeface="+mj-lt"/>
              <a:buAutoNum type="arabicPeriod"/>
            </a:pPr>
            <a:r>
              <a:rPr lang="en-FI" sz="4800" b="1" dirty="0">
                <a:solidFill>
                  <a:schemeClr val="bg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4394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Urban Mission?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3909862" cy="4984585"/>
          </a:xfrm>
          <a:solidFill>
            <a:srgbClr val="045C7A"/>
          </a:solidFill>
        </p:spPr>
        <p:txBody>
          <a:bodyPr>
            <a:normAutofit fontScale="55000" lnSpcReduction="20000"/>
          </a:bodyPr>
          <a:lstStyle/>
          <a:p>
            <a:pPr algn="l"/>
            <a:r>
              <a:rPr lang="en-GB" sz="3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IN 2022 THE LARGEST CITIES IN THE WORLD ARE:</a:t>
            </a:r>
          </a:p>
          <a:p>
            <a:pPr algn="l">
              <a:buFont typeface="+mj-lt"/>
              <a:buAutoNum type="arabicPeriod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Tokyo, Japan – the worlds most populous city</a:t>
            </a:r>
            <a:b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Population: 37 million</a:t>
            </a:r>
          </a:p>
          <a:p>
            <a:pPr algn="l">
              <a:buFont typeface="+mj-lt"/>
              <a:buAutoNum type="arabicPeriod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Delhi, India – the second most populous city</a:t>
            </a:r>
            <a:b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Population: 31.1 million</a:t>
            </a:r>
          </a:p>
          <a:p>
            <a:pPr algn="l">
              <a:buFont typeface="+mj-lt"/>
              <a:buAutoNum type="arabicPeriod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Shanghai, China</a:t>
            </a:r>
            <a:b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Population: 27,7 million</a:t>
            </a:r>
          </a:p>
          <a:p>
            <a:pPr algn="l">
              <a:buFont typeface="+mj-lt"/>
              <a:buAutoNum type="arabicPeriod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Sao Paulo, Brazil</a:t>
            </a:r>
            <a:b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Population: 22.2 million</a:t>
            </a:r>
          </a:p>
          <a:p>
            <a:pPr algn="l">
              <a:buFont typeface="+mj-lt"/>
              <a:buAutoNum type="arabicPeriod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Mexico City, Mexico</a:t>
            </a:r>
            <a:b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Population: 21.9 million</a:t>
            </a:r>
          </a:p>
          <a:p>
            <a:endParaRPr lang="sv-S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01E27FF-5893-E27C-8032-11D514DAD1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083" y="1752600"/>
            <a:ext cx="6626434" cy="4419600"/>
          </a:xfrm>
        </p:spPr>
      </p:pic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5400" dirty="0">
              <a:latin typeface="Helvetica" pitchFamily="2" charset="0"/>
            </a:endParaRPr>
          </a:p>
          <a:p>
            <a:pPr algn="ctr"/>
            <a:r>
              <a:rPr lang="en-FI" sz="3600" dirty="0">
                <a:latin typeface="Helvetica" pitchFamily="2" charset="0"/>
              </a:rPr>
              <a:t>PARADIGM</a:t>
            </a:r>
          </a:p>
          <a:p>
            <a:pPr algn="ctr"/>
            <a:r>
              <a:rPr lang="en-FI" sz="5400" dirty="0">
                <a:latin typeface="Helvetica" pitchFamily="2" charset="0"/>
              </a:rPr>
              <a:t>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From - Deliver a message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</a:rPr>
              <a:t>To - </a:t>
            </a:r>
            <a:r>
              <a:rPr lang="en-US" sz="4400" b="1" dirty="0">
                <a:solidFill>
                  <a:srgbClr val="FFFF00"/>
                </a:solidFill>
              </a:rPr>
              <a:t>Explore/Discover together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From - The presenters perspective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</a:rPr>
              <a:t>To - </a:t>
            </a:r>
            <a:r>
              <a:rPr lang="en-US" sz="4400" b="1" dirty="0">
                <a:solidFill>
                  <a:srgbClr val="FFFF00"/>
                </a:solidFill>
              </a:rPr>
              <a:t>Consumers needs </a:t>
            </a:r>
          </a:p>
        </p:txBody>
      </p:sp>
    </p:spTree>
    <p:extLst>
      <p:ext uri="{BB962C8B-B14F-4D97-AF65-F5344CB8AC3E}">
        <p14:creationId xmlns:p14="http://schemas.microsoft.com/office/powerpoint/2010/main" val="32993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5400" dirty="0">
              <a:latin typeface="Helvetica" pitchFamily="2" charset="0"/>
            </a:endParaRPr>
          </a:p>
          <a:p>
            <a:pPr algn="ctr"/>
            <a:r>
              <a:rPr lang="en-FI" sz="3600" dirty="0">
                <a:latin typeface="Helvetica" pitchFamily="2" charset="0"/>
              </a:rPr>
              <a:t>PARADIGM</a:t>
            </a:r>
          </a:p>
          <a:p>
            <a:pPr algn="ctr"/>
            <a:r>
              <a:rPr lang="en-FI" sz="5400" dirty="0">
                <a:latin typeface="Helvetica" pitchFamily="2" charset="0"/>
              </a:rPr>
              <a:t>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From - Content controlled by the media developer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rgbClr val="FFFF00"/>
                </a:solidFill>
              </a:rPr>
              <a:t>To - </a:t>
            </a:r>
            <a:r>
              <a:rPr lang="en-US" sz="4400" b="1" dirty="0">
                <a:solidFill>
                  <a:srgbClr val="FFFF00"/>
                </a:solidFill>
              </a:rPr>
              <a:t>Content controlled by the user’s choice.</a:t>
            </a:r>
            <a:r>
              <a:rPr lang="sv-FI" sz="4400" b="1" dirty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9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5400" dirty="0">
              <a:latin typeface="Helvetica" pitchFamily="2" charset="0"/>
            </a:endParaRPr>
          </a:p>
          <a:p>
            <a:pPr algn="ctr"/>
            <a:r>
              <a:rPr lang="en-FI" sz="3600" dirty="0">
                <a:latin typeface="Helvetica" pitchFamily="2" charset="0"/>
              </a:rPr>
              <a:t>PARADIGM</a:t>
            </a:r>
          </a:p>
          <a:p>
            <a:pPr algn="ctr"/>
            <a:r>
              <a:rPr lang="en-FI" sz="5400" dirty="0">
                <a:latin typeface="Helvetica" pitchFamily="2" charset="0"/>
              </a:rPr>
              <a:t>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effectLst/>
              </a:rPr>
              <a:t>New Media is </a:t>
            </a:r>
            <a:r>
              <a:rPr lang="en-US" sz="4800" b="1" dirty="0">
                <a:solidFill>
                  <a:srgbClr val="FFFF00"/>
                </a:solidFill>
                <a:effectLst/>
              </a:rPr>
              <a:t>seeker centric 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effectLst/>
              </a:rPr>
              <a:t>not program centric 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effectLst/>
              </a:rPr>
              <a:t>New Media is </a:t>
            </a:r>
            <a:r>
              <a:rPr lang="en-US" sz="4800" dirty="0">
                <a:solidFill>
                  <a:srgbClr val="FFFF00"/>
                </a:solidFill>
                <a:effectLst/>
              </a:rPr>
              <a:t>Interactive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0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The </a:t>
            </a:r>
            <a:r>
              <a:rPr lang="en-FI" sz="2800" dirty="0">
                <a:solidFill>
                  <a:srgbClr val="FFFF00"/>
                </a:solidFill>
                <a:latin typeface="Helvetica" pitchFamily="2" charset="0"/>
              </a:rPr>
              <a:t>INFORMATION</a:t>
            </a:r>
            <a:r>
              <a:rPr lang="en-FI" sz="2800" dirty="0">
                <a:latin typeface="Helvetica" pitchFamily="2" charset="0"/>
              </a:rPr>
              <a:t> </a:t>
            </a:r>
            <a:endParaRPr lang="en-FI" sz="3600" dirty="0">
              <a:latin typeface="Helvetica" pitchFamily="2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Noise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GB" sz="2800" b="1" i="0" u="none" strike="noStrike" dirty="0">
              <a:solidFill>
                <a:srgbClr val="FFFFFF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GB" sz="5400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1.13 billion</a:t>
            </a:r>
            <a:r>
              <a:rPr lang="en-GB" sz="5400" b="0" i="0" u="none" strike="noStrike" dirty="0">
                <a:solidFill>
                  <a:srgbClr val="FFFFFF"/>
                </a:solidFill>
                <a:effectLst/>
                <a:latin typeface="-apple-system"/>
              </a:rPr>
              <a:t> </a:t>
            </a:r>
          </a:p>
          <a:p>
            <a:pPr lvl="1">
              <a:buFont typeface="Wingdings" pitchFamily="2" charset="2"/>
              <a:buChar char="§"/>
            </a:pPr>
            <a:r>
              <a:rPr lang="en-GB" sz="3700" dirty="0">
                <a:solidFill>
                  <a:srgbClr val="FFFFFF"/>
                </a:solidFill>
                <a:latin typeface="-apple-system"/>
              </a:rPr>
              <a:t>W</a:t>
            </a:r>
            <a:r>
              <a:rPr lang="en-GB" sz="3700" b="0" i="0" u="none" strike="noStrike" dirty="0">
                <a:solidFill>
                  <a:srgbClr val="FFFFFF"/>
                </a:solidFill>
                <a:effectLst/>
                <a:latin typeface="-apple-system"/>
              </a:rPr>
              <a:t>ebsites in the World</a:t>
            </a:r>
          </a:p>
          <a:p>
            <a:pPr algn="l">
              <a:buFont typeface="Wingdings" pitchFamily="2" charset="2"/>
              <a:buChar char="§"/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252,000</a:t>
            </a:r>
            <a:r>
              <a:rPr lang="en-GB" sz="5400" dirty="0">
                <a:solidFill>
                  <a:schemeClr val="bg1"/>
                </a:solidFill>
                <a:latin typeface="-apple-system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sz="37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new websites are created </a:t>
            </a:r>
            <a:r>
              <a:rPr lang="en-GB" sz="37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every day</a:t>
            </a:r>
          </a:p>
          <a:p>
            <a:pPr algn="l"/>
            <a:endParaRPr lang="en-GB" sz="36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282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The </a:t>
            </a:r>
            <a:r>
              <a:rPr lang="en-FI" sz="2800" dirty="0">
                <a:solidFill>
                  <a:srgbClr val="FFFF00"/>
                </a:solidFill>
                <a:latin typeface="Helvetica" pitchFamily="2" charset="0"/>
              </a:rPr>
              <a:t>INFORMATION</a:t>
            </a:r>
            <a:r>
              <a:rPr lang="en-FI" sz="2800" dirty="0">
                <a:latin typeface="Helvetica" pitchFamily="2" charset="0"/>
              </a:rPr>
              <a:t> </a:t>
            </a:r>
            <a:endParaRPr lang="en-FI" sz="3600" dirty="0">
              <a:latin typeface="Helvetica" pitchFamily="2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Noise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300+ million </a:t>
            </a:r>
            <a:endParaRPr lang="en-GB" sz="4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photos get uploaded per day</a:t>
            </a:r>
            <a:r>
              <a:rPr lang="en-GB" sz="4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GB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510,000 </a:t>
            </a:r>
          </a:p>
          <a:p>
            <a:pPr lvl="1">
              <a:buFont typeface="Wingdings" pitchFamily="2" charset="2"/>
              <a:buChar char="§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comments posted every day</a:t>
            </a:r>
          </a:p>
          <a:p>
            <a:pPr>
              <a:buFont typeface="Wingdings" pitchFamily="2" charset="2"/>
              <a:buChar char="§"/>
            </a:pPr>
            <a:r>
              <a:rPr lang="en-GB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293,000 </a:t>
            </a:r>
          </a:p>
          <a:p>
            <a:pPr lvl="1">
              <a:buFont typeface="Wingdings" pitchFamily="2" charset="2"/>
              <a:buChar char="§"/>
            </a:pP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statuses updated.</a:t>
            </a:r>
            <a:endParaRPr lang="en-GB" sz="3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/>
            <a:endParaRPr lang="en-GB" sz="36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10715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The </a:t>
            </a:r>
            <a:r>
              <a:rPr lang="en-FI" sz="2800" dirty="0">
                <a:solidFill>
                  <a:srgbClr val="FFFF00"/>
                </a:solidFill>
                <a:latin typeface="Helvetica" pitchFamily="2" charset="0"/>
              </a:rPr>
              <a:t>INFORMATION</a:t>
            </a:r>
            <a:r>
              <a:rPr lang="en-FI" sz="2800" dirty="0">
                <a:latin typeface="Helvetica" pitchFamily="2" charset="0"/>
              </a:rPr>
              <a:t> </a:t>
            </a:r>
            <a:endParaRPr lang="en-FI" sz="3600" dirty="0">
              <a:latin typeface="Helvetica" pitchFamily="2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Noise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GB" sz="6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30,000</a:t>
            </a:r>
            <a:r>
              <a:rPr lang="en-GB" sz="4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sz="4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Internet radio stations</a:t>
            </a:r>
          </a:p>
          <a:p>
            <a:pPr algn="l">
              <a:buFont typeface="Wingdings" pitchFamily="2" charset="2"/>
              <a:buChar char="§"/>
            </a:pP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</a:rPr>
              <a:t>5000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sz="3700" dirty="0">
                <a:solidFill>
                  <a:schemeClr val="bg1"/>
                </a:solidFill>
                <a:latin typeface="arial" panose="020B0604020202020204" pitchFamily="34" charset="0"/>
              </a:rPr>
              <a:t>TV Channels LIVE from 180 countries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(available on one website)</a:t>
            </a:r>
            <a:endParaRPr lang="en-GB" sz="3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en-GB" sz="36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771031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The </a:t>
            </a:r>
            <a:r>
              <a:rPr lang="en-FI" sz="2800" dirty="0">
                <a:solidFill>
                  <a:srgbClr val="FFFF00"/>
                </a:solidFill>
                <a:latin typeface="Helvetica" pitchFamily="2" charset="0"/>
              </a:rPr>
              <a:t>INFORMATION</a:t>
            </a:r>
            <a:r>
              <a:rPr lang="en-FI" sz="2800" dirty="0">
                <a:latin typeface="Helvetica" pitchFamily="2" charset="0"/>
              </a:rPr>
              <a:t> </a:t>
            </a:r>
            <a:endParaRPr lang="en-FI" sz="3600" dirty="0">
              <a:latin typeface="Helvetica" pitchFamily="2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Noise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GB" sz="6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800 million </a:t>
            </a:r>
          </a:p>
          <a:p>
            <a:pPr lvl="1">
              <a:buFont typeface="Wingdings" pitchFamily="2" charset="2"/>
              <a:buChar char="§"/>
            </a:pPr>
            <a:r>
              <a:rPr lang="en-GB" sz="37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videos on YouTube. </a:t>
            </a:r>
            <a:r>
              <a:rPr lang="en-GB" sz="4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3,7 Million </a:t>
            </a:r>
            <a:r>
              <a:rPr lang="en-GB" sz="37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new daily</a:t>
            </a:r>
            <a:endParaRPr lang="en-GB" sz="37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sz="60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4,4 million </a:t>
            </a:r>
          </a:p>
          <a:p>
            <a:pPr lvl="1">
              <a:buFont typeface="Wingdings" pitchFamily="2" charset="2"/>
              <a:buChar char="§"/>
            </a:pPr>
            <a:r>
              <a:rPr lang="en-GB" sz="37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new blog posts are published every day across all platforms.</a:t>
            </a:r>
            <a:r>
              <a:rPr lang="en-GB" sz="21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100" b="0" i="0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sz="36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8536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The </a:t>
            </a:r>
            <a:r>
              <a:rPr lang="en-FI" sz="2800" dirty="0">
                <a:solidFill>
                  <a:srgbClr val="FFFF00"/>
                </a:solidFill>
                <a:latin typeface="Helvetica" pitchFamily="2" charset="0"/>
              </a:rPr>
              <a:t>INFORMATION</a:t>
            </a:r>
            <a:r>
              <a:rPr lang="en-FI" sz="2800" dirty="0">
                <a:latin typeface="Helvetica" pitchFamily="2" charset="0"/>
              </a:rPr>
              <a:t> </a:t>
            </a:r>
            <a:endParaRPr lang="en-FI" sz="3600" dirty="0">
              <a:latin typeface="Helvetica" pitchFamily="2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Noise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GB" sz="13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WHY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  <a:latin typeface="-apple-system"/>
              </a:rPr>
              <a:t>Would someone listen to YOU?</a:t>
            </a:r>
            <a:endParaRPr lang="en-GB" sz="4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68703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Learn How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Social Media is NOT PREACHING!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Not even Lecturing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Social Media is about….. 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Story telling</a:t>
            </a:r>
            <a:endParaRPr lang="en-US" sz="5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61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Learn How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Welcome people to Interact with </a:t>
            </a:r>
            <a:r>
              <a:rPr lang="en-US" sz="4400" b="1" dirty="0">
                <a:solidFill>
                  <a:schemeClr val="bg1"/>
                </a:solidFill>
              </a:rPr>
              <a:t>YOUR</a:t>
            </a:r>
            <a:r>
              <a:rPr lang="en-US" sz="4400" dirty="0">
                <a:solidFill>
                  <a:schemeClr val="bg1"/>
                </a:solidFill>
              </a:rPr>
              <a:t> story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Tell what is unique, exciting, relevant, worth discussing, 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6086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Urban Mission?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5067176" cy="4984585"/>
          </a:xfrm>
          <a:solidFill>
            <a:srgbClr val="045C7A"/>
          </a:solidFill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lang="en-GB" sz="9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The Top 10 Biggest Cities By Population In 2050: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en-GB" sz="9600" b="1" i="0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Mumbai (Bombay), India – 42,403,631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Delhi, India – 36,156,789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Dhaka, Bangladesh – 35,193,184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Kinshasa, Democratic Republic of the     Congo – 35,000,361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Kolkata (Calcutta), India – 33,042,208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Lagos, Nigeria – 32,629,709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Tokyo, Japan – 32,621,993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Karachi, Pakistan – 31,696,042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New York City-Newark, USA – 24,768,743</a:t>
            </a:r>
          </a:p>
          <a:p>
            <a:pPr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Mexico City, Mexico – 24,328,738</a:t>
            </a:r>
          </a:p>
          <a:p>
            <a:pPr algn="l"/>
            <a:endParaRPr lang="en-GB" sz="3000" b="1" i="0" u="none" strike="noStrike" dirty="0">
              <a:solidFill>
                <a:schemeClr val="bg1"/>
              </a:solidFill>
              <a:effectLst/>
              <a:latin typeface="PT Sans Narrow" panose="020B0506020203020204" pitchFamily="34" charset="77"/>
            </a:endParaRPr>
          </a:p>
          <a:p>
            <a:br>
              <a:rPr lang="en-GB" sz="3200" dirty="0"/>
            </a:br>
            <a:endParaRPr lang="sv-S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01E27FF-5893-E27C-8032-11D514DAD1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752600"/>
            <a:ext cx="5459517" cy="4419600"/>
          </a:xfrm>
        </p:spPr>
      </p:pic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94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Learn How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Tell YOUR story within HIS (God’s) story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Give a glimpse how God fits into your story 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47400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5400" dirty="0">
                <a:latin typeface="Helvetica" pitchFamily="2" charset="0"/>
              </a:rPr>
              <a:t>LISTEN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Monitor Social Media conversations.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What are people saying about the topic you want to get across?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644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5400" dirty="0">
                <a:latin typeface="Helvetica" pitchFamily="2" charset="0"/>
              </a:rPr>
              <a:t>LISTEN</a:t>
            </a:r>
            <a:endParaRPr lang="en-FI" sz="80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Pay attention to: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Needs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Challenges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Preferences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664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CREATE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Share: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Useful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Relevant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Engaging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content, that resonates with your audience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79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CREATE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Use: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Images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Videos</a:t>
            </a:r>
          </a:p>
          <a:p>
            <a:pPr marL="365760" lvl="1" indent="0">
              <a:buNone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to capture attention and convey your message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928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3200" dirty="0">
              <a:latin typeface="Helvetica" pitchFamily="2" charset="0"/>
            </a:endParaRPr>
          </a:p>
          <a:p>
            <a:pPr algn="ctr"/>
            <a:endParaRPr lang="en-FI" sz="32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CREATE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Be short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Be Personal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Be Positive </a:t>
            </a: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(The bigger YES!)</a:t>
            </a:r>
            <a:endParaRPr lang="en-US" sz="48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Encourage dialogue/comments</a:t>
            </a:r>
            <a:endParaRPr lang="en-US" sz="44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60971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RESP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OND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Reply promptly to: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Comments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Questions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Messages</a:t>
            </a:r>
          </a:p>
          <a:p>
            <a:pPr marL="365760" lvl="1" indent="0">
              <a:buNone/>
            </a:pP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In a timely and respectful manner.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289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RESP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OND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Show appreciation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for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Positive Feedback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657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RESP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OND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Address Negative Comments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with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EMPATHY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and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PROFESSIONALISM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362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DIALO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GUE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Encourage conversations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Invite feedback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Share your own perspectives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96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Urban Mission?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5067176" cy="4984585"/>
          </a:xfrm>
          <a:solidFill>
            <a:srgbClr val="045C7A"/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8000" dirty="0">
                <a:latin typeface="Helvetica" pitchFamily="2" charset="0"/>
              </a:rPr>
              <a:t>THE TOP 10 BIGGEST CITIES BY POPULATION IN 2075 ARE EXPECTED TO BE: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2900" dirty="0">
              <a:latin typeface="Helvetica" pitchFamily="2" charset="0"/>
            </a:endParaRP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Kinshasa, Democratic Republic of Congo – 58,424,142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Mumbai, India – 57,862,345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Lagos, Nigeria – 57,195,075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Delhi, India – 49,338,148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Dhaka, Bangladesh – 46,218,971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Kolkata, India – 45,088,111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Karachi, Pakistan – 43,373,574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Dar Es Salaam, United Republic of Tanzania – 37,484,980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Cairo, Egypt – 32,999,203</a:t>
            </a:r>
          </a:p>
          <a:p>
            <a:pPr marL="36000" indent="-1080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8000" dirty="0">
                <a:latin typeface="Helvetica" pitchFamily="2" charset="0"/>
              </a:rPr>
              <a:t>Manila, Philippines – 32,748,758</a:t>
            </a:r>
          </a:p>
          <a:p>
            <a:pPr algn="l"/>
            <a:endParaRPr lang="en-GB" sz="3000" b="1" i="0" u="none" strike="noStrike" dirty="0">
              <a:solidFill>
                <a:schemeClr val="bg1"/>
              </a:solidFill>
              <a:effectLst/>
              <a:latin typeface="PT Sans Narrow" panose="020B0506020203020204" pitchFamily="34" charset="77"/>
            </a:endParaRPr>
          </a:p>
          <a:p>
            <a:br>
              <a:rPr lang="en-GB" sz="3200" dirty="0"/>
            </a:br>
            <a:endParaRPr lang="sv-S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FE300F-D2F2-85B4-740A-21B15A48C6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1752599"/>
            <a:ext cx="5904656" cy="4419600"/>
          </a:xfrm>
        </p:spPr>
      </p:pic>
    </p:spTree>
    <p:extLst>
      <p:ext uri="{BB962C8B-B14F-4D97-AF65-F5344CB8AC3E}">
        <p14:creationId xmlns:p14="http://schemas.microsoft.com/office/powerpoint/2010/main" val="12789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8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40"/>
                            </p:stCondLst>
                            <p:childTnLst>
                              <p:par>
                                <p:cTn id="45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760"/>
                            </p:stCondLst>
                            <p:childTnLst>
                              <p:par>
                                <p:cTn id="50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F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DIALO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GUE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ASK – “What will you do with what you have learned?” (How will you implement)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ASK – “Who will you tell what you have learned?”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38277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DIALO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GUE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2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Open the door to 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  <a:latin typeface="Helvetica" pitchFamily="2" charset="0"/>
              </a:rPr>
              <a:t>one on one</a:t>
            </a:r>
            <a:r>
              <a:rPr lang="en-US" sz="9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conversation.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48888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DIALO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GUE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320040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When we deal with Biblical topics – Encourage formation of </a:t>
            </a:r>
            <a:r>
              <a:rPr lang="en-US" sz="5400" b="1" dirty="0">
                <a:solidFill>
                  <a:schemeClr val="bg1"/>
                </a:solidFill>
                <a:latin typeface="Helvetica" pitchFamily="2" charset="0"/>
              </a:rPr>
              <a:t>Discovery Bible Study </a:t>
            </a: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group (online or off line)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94349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400" dirty="0">
              <a:latin typeface="Helvetica" pitchFamily="2" charset="0"/>
            </a:endParaRPr>
          </a:p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DIALO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GUE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Use hashtags #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To increase visibility and reach a broader audience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123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RELA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TION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SHIPS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ENGAGE with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Influencers and Ambassadors of your MISSION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078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RELA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TION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SHIPS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COLLABORATE with them on campaigns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000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2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RELA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TION</a:t>
            </a:r>
            <a:br>
              <a:rPr lang="en-FI" sz="4800" dirty="0">
                <a:latin typeface="Helvetica" pitchFamily="2" charset="0"/>
              </a:rPr>
            </a:br>
            <a:r>
              <a:rPr lang="en-FI" sz="4800" dirty="0">
                <a:latin typeface="Helvetica" pitchFamily="2" charset="0"/>
              </a:rPr>
              <a:t>SHIPS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SHARE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chemeClr val="bg1"/>
                </a:solidFill>
                <a:latin typeface="Helvetica" pitchFamily="2" charset="0"/>
              </a:rPr>
              <a:t>their content, while acknowledging their contribution to your cause.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65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200" dirty="0">
              <a:latin typeface="Helvetica" pitchFamily="2" charset="0"/>
            </a:endParaRPr>
          </a:p>
          <a:p>
            <a:pPr algn="ctr"/>
            <a:endParaRPr lang="en-FI" sz="2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MEA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SURE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Use social media Analytics tools to track:</a:t>
            </a:r>
          </a:p>
          <a:p>
            <a:pPr marL="0" indent="0" algn="ctr">
              <a:buNone/>
            </a:pPr>
            <a:r>
              <a:rPr lang="en-US" sz="85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Likes</a:t>
            </a: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Shares</a:t>
            </a:r>
          </a:p>
          <a:p>
            <a:pPr marL="0" indent="0" algn="ctr">
              <a:buNone/>
            </a:pPr>
            <a:r>
              <a:rPr lang="en-US" sz="85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Comments</a:t>
            </a: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Mentions</a:t>
            </a: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712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200" dirty="0">
              <a:latin typeface="Helvetica" pitchFamily="2" charset="0"/>
            </a:endParaRPr>
          </a:p>
          <a:p>
            <a:pPr algn="ctr"/>
            <a:endParaRPr lang="en-FI" sz="2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MEA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SURE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12600" dirty="0">
                <a:solidFill>
                  <a:schemeClr val="bg1"/>
                </a:solidFill>
                <a:latin typeface="Helvetica" pitchFamily="2" charset="0"/>
              </a:rPr>
              <a:t>Use insights </a:t>
            </a: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to adjust strategy and improve engagement over time.</a:t>
            </a: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710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200" dirty="0">
              <a:latin typeface="Helvetica" pitchFamily="2" charset="0"/>
            </a:endParaRPr>
          </a:p>
          <a:p>
            <a:pPr algn="ctr"/>
            <a:endParaRPr lang="en-FI" sz="2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REME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MBER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Social Media</a:t>
            </a: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7700" dirty="0">
                <a:solidFill>
                  <a:schemeClr val="bg1"/>
                </a:solidFill>
                <a:latin typeface="Helvetica" pitchFamily="2" charset="0"/>
              </a:rPr>
              <a:t>is a </a:t>
            </a:r>
          </a:p>
          <a:p>
            <a:pPr marL="0" indent="0" algn="ctr">
              <a:buNone/>
            </a:pPr>
            <a:r>
              <a:rPr lang="en-US" sz="12600" dirty="0">
                <a:solidFill>
                  <a:schemeClr val="bg1"/>
                </a:solidFill>
                <a:latin typeface="Helvetica" pitchFamily="2" charset="0"/>
              </a:rPr>
              <a:t>TWO-WAY Conversation</a:t>
            </a: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021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Urban Mission?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5067176" cy="4984585"/>
          </a:xfrm>
          <a:solidFill>
            <a:srgbClr val="045C7A"/>
          </a:solidFill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endParaRPr lang="en-GB" sz="8000" b="1" dirty="0">
              <a:latin typeface="Helvetica" pitchFamily="2" charset="0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GB" sz="8000" b="1" dirty="0">
                <a:latin typeface="Helvetica" pitchFamily="2" charset="0"/>
              </a:rPr>
              <a:t>AFRICA 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GB" sz="5200" dirty="0">
                <a:latin typeface="Helvetica" pitchFamily="2" charset="0"/>
              </a:rPr>
              <a:t>is a 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GB" sz="8000" dirty="0">
                <a:latin typeface="Helvetica" pitchFamily="2" charset="0"/>
              </a:rPr>
              <a:t>Young Continent</a:t>
            </a:r>
          </a:p>
          <a:p>
            <a:pPr algn="l"/>
            <a:endParaRPr lang="en-GB" sz="3000" b="1" i="0" u="none" strike="noStrike" dirty="0">
              <a:solidFill>
                <a:schemeClr val="bg1"/>
              </a:solidFill>
              <a:effectLst/>
              <a:latin typeface="PT Sans Narrow" panose="020B0506020203020204" pitchFamily="34" charset="77"/>
            </a:endParaRPr>
          </a:p>
          <a:p>
            <a:br>
              <a:rPr lang="en-GB" sz="3200" dirty="0"/>
            </a:br>
            <a:endParaRPr lang="sv-S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D0D85-4C92-1BC1-BA86-8BE9A3492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27" y="222504"/>
            <a:ext cx="5331978" cy="6635496"/>
          </a:xfrm>
          <a:prstGeom prst="rect">
            <a:avLst/>
          </a:prstGeom>
        </p:spPr>
      </p:pic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17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sz="1200" dirty="0">
              <a:latin typeface="Helvetica" pitchFamily="2" charset="0"/>
            </a:endParaRPr>
          </a:p>
          <a:p>
            <a:pPr algn="ctr"/>
            <a:endParaRPr lang="en-FI" sz="2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REME</a:t>
            </a:r>
          </a:p>
          <a:p>
            <a:pPr algn="ctr">
              <a:spcAft>
                <a:spcPts val="400"/>
              </a:spcAft>
            </a:pPr>
            <a:r>
              <a:rPr lang="en-FI" sz="4800" dirty="0">
                <a:latin typeface="Helvetica" pitchFamily="2" charset="0"/>
              </a:rPr>
              <a:t>MBER</a:t>
            </a:r>
            <a:endParaRPr lang="en-FI" sz="7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Listen</a:t>
            </a:r>
          </a:p>
          <a:p>
            <a:pPr marL="0" indent="0" algn="ctr">
              <a:buNone/>
            </a:pPr>
            <a:r>
              <a:rPr lang="en-US" sz="85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Engage</a:t>
            </a:r>
          </a:p>
          <a:p>
            <a:pPr marL="0" indent="0" algn="ctr">
              <a:buNone/>
            </a:pPr>
            <a:r>
              <a:rPr lang="en-US" sz="8500" dirty="0">
                <a:solidFill>
                  <a:schemeClr val="bg1"/>
                </a:solidFill>
                <a:latin typeface="Helvetica" pitchFamily="2" charset="0"/>
              </a:rPr>
              <a:t>Build Relationships</a:t>
            </a: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91070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/>
            <a:endParaRPr lang="en-FI" sz="48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PLAN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Have a Plan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Publish Regularly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Respond Promptly.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Use available material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156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/>
            <a:endParaRPr lang="en-FI" dirty="0">
              <a:latin typeface="Helvetica" pitchFamily="2" charset="0"/>
            </a:endParaRPr>
          </a:p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GO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Social Media happens in “Bubbles”.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Traditionally we try to pull people into our Bubbles.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Go OUT from your Bubble – Enter THEIR “Bubble”.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724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algn="ctr"/>
            <a:endParaRPr lang="en-FI" dirty="0">
              <a:latin typeface="Helvetica" pitchFamily="2" charset="0"/>
            </a:endParaRPr>
          </a:p>
          <a:p>
            <a:pPr algn="ctr"/>
            <a:endParaRPr lang="en-FI" dirty="0">
              <a:latin typeface="Helvetica" pitchFamily="2" charset="0"/>
            </a:endParaRPr>
          </a:p>
          <a:p>
            <a:pPr algn="ctr"/>
            <a:endParaRPr lang="en-FI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GO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Font typeface="Wingdings" pitchFamily="2" charset="2"/>
              <a:buChar char="§"/>
            </a:pPr>
            <a:r>
              <a:rPr lang="en-US" sz="6000" b="1" dirty="0">
                <a:solidFill>
                  <a:schemeClr val="bg1"/>
                </a:solidFill>
                <a:latin typeface="Helvetica" pitchFamily="2" charset="0"/>
              </a:rPr>
              <a:t>Interact</a:t>
            </a: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 respectfully and lovingly in their space.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Ask </a:t>
            </a:r>
            <a:r>
              <a:rPr lang="en-US" sz="6500" b="1" dirty="0">
                <a:solidFill>
                  <a:schemeClr val="bg1"/>
                </a:solidFill>
                <a:latin typeface="Helvetica" pitchFamily="2" charset="0"/>
              </a:rPr>
              <a:t>QUESTIONS. </a:t>
            </a:r>
            <a:endParaRPr lang="en-US" sz="52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400" b="1" dirty="0">
                <a:solidFill>
                  <a:schemeClr val="bg1"/>
                </a:solidFill>
                <a:latin typeface="Helvetica" pitchFamily="2" charset="0"/>
              </a:rPr>
              <a:t>Gently nudge </a:t>
            </a: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the conversation to where you want it to go.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086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Don’t see yourself as the producer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We can </a:t>
            </a:r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ALL</a:t>
            </a: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 produce content and interact in appropriate forums. </a:t>
            </a:r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CB9811-3505-FE00-02EA-586605C98A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4CC5376-8A7D-FF0F-D09C-1ABD6EAEDCD1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>
              <a:latin typeface="Helvetica" pitchFamily="2" charset="0"/>
            </a:endParaRPr>
          </a:p>
          <a:p>
            <a:pPr algn="ctr"/>
            <a:endParaRPr lang="en-FI">
              <a:latin typeface="Helvetica" pitchFamily="2" charset="0"/>
            </a:endParaRPr>
          </a:p>
          <a:p>
            <a:pPr algn="ctr"/>
            <a:endParaRPr lang="en-FI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>
                <a:latin typeface="Helvetica" pitchFamily="2" charset="0"/>
              </a:rPr>
              <a:t>GO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578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Teach and mentor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young people (your friends) to use these tools strategically to make Disciples among their friends. 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Model and share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what you learn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CB9811-3505-FE00-02EA-586605C98A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4CC5376-8A7D-FF0F-D09C-1ABD6EAEDCD1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>
              <a:latin typeface="Helvetica" pitchFamily="2" charset="0"/>
            </a:endParaRPr>
          </a:p>
          <a:p>
            <a:pPr algn="ctr"/>
            <a:endParaRPr lang="en-FI">
              <a:latin typeface="Helvetica" pitchFamily="2" charset="0"/>
            </a:endParaRPr>
          </a:p>
          <a:p>
            <a:pPr algn="ctr"/>
            <a:endParaRPr lang="en-FI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>
                <a:latin typeface="Helvetica" pitchFamily="2" charset="0"/>
              </a:rPr>
              <a:t>GO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17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Think Strategic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Think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The Disciple Journey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EF4F8-BD5E-7B06-F06B-4D11A5F7D3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A2FD8E-3038-88CD-94A2-F73AF1EC20C1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Make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DISCIPLES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63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2"/>
          <p:cNvSpPr txBox="1"/>
          <p:nvPr/>
        </p:nvSpPr>
        <p:spPr>
          <a:xfrm>
            <a:off x="341034" y="368741"/>
            <a:ext cx="47346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153960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The Disciple Journey</a:t>
            </a:r>
          </a:p>
        </p:txBody>
      </p:sp>
      <p:sp>
        <p:nvSpPr>
          <p:cNvPr id="9" name="Gud har gett oss ett uppdrag att göra Lärjungar"/>
          <p:cNvSpPr txBox="1"/>
          <p:nvPr/>
        </p:nvSpPr>
        <p:spPr>
          <a:xfrm>
            <a:off x="364667" y="1567834"/>
            <a:ext cx="4421560" cy="565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40000"/>
              </a:lnSpc>
              <a:defRPr sz="2400">
                <a:solidFill>
                  <a:srgbClr val="424242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Multiplying Disciples</a:t>
            </a:r>
          </a:p>
        </p:txBody>
      </p:sp>
      <p:pic>
        <p:nvPicPr>
          <p:cNvPr id="10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9" y="960206"/>
            <a:ext cx="11159003" cy="5285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1.png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1" t="19629" r="26789" b="25061"/>
          <a:stretch>
            <a:fillRect/>
          </a:stretch>
        </p:blipFill>
        <p:spPr>
          <a:xfrm>
            <a:off x="742245" y="2475752"/>
            <a:ext cx="1610896" cy="1632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2.png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0004" y="4627727"/>
            <a:ext cx="2037191" cy="174618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änder"/>
          <p:cNvSpPr txBox="1"/>
          <p:nvPr/>
        </p:nvSpPr>
        <p:spPr>
          <a:xfrm>
            <a:off x="878152" y="4143137"/>
            <a:ext cx="1467705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Strategic Prayer</a:t>
            </a:r>
          </a:p>
        </p:txBody>
      </p:sp>
      <p:sp>
        <p:nvSpPr>
          <p:cNvPr id="14" name="Sänder"/>
          <p:cNvSpPr txBox="1"/>
          <p:nvPr/>
        </p:nvSpPr>
        <p:spPr>
          <a:xfrm>
            <a:off x="1065140" y="6364678"/>
            <a:ext cx="2486639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Engage the Target Audience</a:t>
            </a:r>
          </a:p>
        </p:txBody>
      </p:sp>
      <p:sp>
        <p:nvSpPr>
          <p:cNvPr id="15" name="Sänder"/>
          <p:cNvSpPr txBox="1"/>
          <p:nvPr/>
        </p:nvSpPr>
        <p:spPr>
          <a:xfrm>
            <a:off x="3248541" y="4143137"/>
            <a:ext cx="1862044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Identify Key Persons</a:t>
            </a:r>
          </a:p>
        </p:txBody>
      </p:sp>
      <p:sp>
        <p:nvSpPr>
          <p:cNvPr id="16" name="Sänder"/>
          <p:cNvSpPr txBox="1"/>
          <p:nvPr/>
        </p:nvSpPr>
        <p:spPr>
          <a:xfrm>
            <a:off x="5603604" y="5838809"/>
            <a:ext cx="2718048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Discovery Bible Study Groups </a:t>
            </a:r>
          </a:p>
        </p:txBody>
      </p:sp>
      <p:sp>
        <p:nvSpPr>
          <p:cNvPr id="17" name="Sänder"/>
          <p:cNvSpPr txBox="1"/>
          <p:nvPr/>
        </p:nvSpPr>
        <p:spPr>
          <a:xfrm>
            <a:off x="6929086" y="2187544"/>
            <a:ext cx="1206416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sv-SE" dirty="0">
                <a:latin typeface="Helvetica" charset="0"/>
                <a:ea typeface="Helvetica" charset="0"/>
                <a:cs typeface="Helvetica" charset="0"/>
              </a:rPr>
              <a:t>Plant Church</a:t>
            </a:r>
            <a:endParaRPr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Sänder"/>
          <p:cNvSpPr txBox="1"/>
          <p:nvPr/>
        </p:nvSpPr>
        <p:spPr>
          <a:xfrm>
            <a:off x="8283154" y="5618117"/>
            <a:ext cx="1523811" cy="36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sz="1400" b="1">
                <a:solidFill>
                  <a:srgbClr val="0071CD"/>
                </a:solidFill>
              </a:defRPr>
            </a:lvl1pPr>
          </a:lstStyle>
          <a:p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Develop Leaders</a:t>
            </a:r>
          </a:p>
        </p:txBody>
      </p:sp>
      <p:pic>
        <p:nvPicPr>
          <p:cNvPr id="19" name="4-2.png" descr="4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9861" y="3945669"/>
            <a:ext cx="2137314" cy="1886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social.png" descr="soci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94468">
            <a:off x="243591" y="4456748"/>
            <a:ext cx="828177" cy="68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ocial.png" descr="socia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144" y="2741534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social.png" descr="socia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6336" y="2314371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social.png" descr="socia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5997" y="5416186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social.png" descr="socia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3467" y="4685643"/>
            <a:ext cx="682826" cy="637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ocial.png" descr="socia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4459" y="2475752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ocial.png" descr="soci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263504">
            <a:off x="6908075" y="2936550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social.png" descr="socia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53258">
            <a:off x="5419223" y="1817786"/>
            <a:ext cx="981937" cy="778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social.png" descr="soci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94468">
            <a:off x="6157442" y="3621704"/>
            <a:ext cx="828176" cy="68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social.png" descr="soci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96234">
            <a:off x="10464073" y="958861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ocial.png" descr="socia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4967" y="1296753"/>
            <a:ext cx="761870" cy="71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2.png" descr="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3518" y="1914424"/>
            <a:ext cx="4268686" cy="426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4.png" descr="4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39" y="137514"/>
            <a:ext cx="2489201" cy="248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1.png" descr="1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887" y="2291927"/>
            <a:ext cx="1886347" cy="188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ocial.png" descr="social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9240" y="15031"/>
            <a:ext cx="761869" cy="71120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01A853-F766-FA45-4CED-B62F5A20B25A}"/>
                  </a:ext>
                </a:extLst>
              </p14:cNvPr>
              <p14:cNvContentPartPr/>
              <p14:nvPr/>
            </p14:nvContentPartPr>
            <p14:xfrm>
              <a:off x="795107" y="4027831"/>
              <a:ext cx="631638" cy="126398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01A853-F766-FA45-4CED-B62F5A20B2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7472" y="4010191"/>
                <a:ext cx="667269" cy="129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5F053B-8DC3-F64E-F165-026FBDF9781C}"/>
                  </a:ext>
                </a:extLst>
              </p14:cNvPr>
              <p14:cNvContentPartPr/>
              <p14:nvPr/>
            </p14:nvContentPartPr>
            <p14:xfrm flipH="1">
              <a:off x="1479607" y="5173907"/>
              <a:ext cx="114526" cy="21795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5F053B-8DC3-F64E-F165-026FBDF978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61600" y="5155865"/>
                <a:ext cx="150180" cy="25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FE1414-F00B-1ACB-B47B-EA7192003DC2}"/>
                  </a:ext>
                </a:extLst>
              </p14:cNvPr>
              <p14:cNvContentPartPr/>
              <p14:nvPr/>
            </p14:nvContentPartPr>
            <p14:xfrm>
              <a:off x="2685653" y="4227107"/>
              <a:ext cx="1113480" cy="118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FE1414-F00B-1ACB-B47B-EA7192003D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8013" y="4209107"/>
                <a:ext cx="11491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DF8F2F-CD90-DA22-71C0-5E6677C843C0}"/>
                  </a:ext>
                </a:extLst>
              </p14:cNvPr>
              <p14:cNvContentPartPr/>
              <p14:nvPr/>
            </p14:nvContentPartPr>
            <p14:xfrm>
              <a:off x="3737213" y="4169507"/>
              <a:ext cx="113760" cy="9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DF8F2F-CD90-DA22-71C0-5E6677C843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9573" y="4151867"/>
                <a:ext cx="149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3863BF-09DC-9BA0-AA74-1462052D1AF3}"/>
                  </a:ext>
                </a:extLst>
              </p14:cNvPr>
              <p14:cNvContentPartPr/>
              <p14:nvPr/>
            </p14:nvContentPartPr>
            <p14:xfrm>
              <a:off x="5012693" y="3840827"/>
              <a:ext cx="776880" cy="1035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3863BF-09DC-9BA0-AA74-1462052D1A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4693" y="3823187"/>
                <a:ext cx="81252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E56A8E-BD12-C234-40B8-445FDA3A02B9}"/>
                  </a:ext>
                </a:extLst>
              </p14:cNvPr>
              <p14:cNvContentPartPr/>
              <p14:nvPr/>
            </p14:nvContentPartPr>
            <p14:xfrm>
              <a:off x="5696333" y="4799147"/>
              <a:ext cx="160920" cy="12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E56A8E-BD12-C234-40B8-445FDA3A02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8693" y="4781507"/>
                <a:ext cx="196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8ADC08D-9957-0B46-3EFB-BFBC1EEB3B89}"/>
                  </a:ext>
                </a:extLst>
              </p14:cNvPr>
              <p14:cNvContentPartPr/>
              <p14:nvPr/>
            </p14:nvContentPartPr>
            <p14:xfrm>
              <a:off x="7330373" y="2591267"/>
              <a:ext cx="277200" cy="222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8ADC08D-9957-0B46-3EFB-BFBC1EEB3B8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2373" y="2573267"/>
                <a:ext cx="312840" cy="22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C8A0AA-97D5-1CF9-1038-68D39610A05F}"/>
                  </a:ext>
                </a:extLst>
              </p14:cNvPr>
              <p14:cNvContentPartPr/>
              <p14:nvPr/>
            </p14:nvContentPartPr>
            <p14:xfrm>
              <a:off x="7537013" y="2523227"/>
              <a:ext cx="158400" cy="14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C8A0AA-97D5-1CF9-1038-68D39610A0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19373" y="2505587"/>
                <a:ext cx="194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BCCE20-5CF0-032B-56F3-6F9E00D75740}"/>
                  </a:ext>
                </a:extLst>
              </p14:cNvPr>
              <p14:cNvContentPartPr/>
              <p14:nvPr/>
            </p14:nvContentPartPr>
            <p14:xfrm>
              <a:off x="8760653" y="2010227"/>
              <a:ext cx="484560" cy="63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BCCE20-5CF0-032B-56F3-6F9E00D757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42653" y="1992227"/>
                <a:ext cx="52020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C4CAA4-073F-F9A7-CF3F-135DA9FA415A}"/>
                  </a:ext>
                </a:extLst>
              </p14:cNvPr>
              <p14:cNvContentPartPr/>
              <p14:nvPr/>
            </p14:nvContentPartPr>
            <p14:xfrm>
              <a:off x="9146933" y="2553107"/>
              <a:ext cx="141480" cy="11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C4CAA4-073F-F9A7-CF3F-135DA9FA41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28933" y="2535107"/>
                <a:ext cx="1771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5B1BBFD-B5D0-63C4-09F0-882B334C270B}"/>
                  </a:ext>
                </a:extLst>
              </p14:cNvPr>
              <p14:cNvContentPartPr/>
              <p14:nvPr/>
            </p14:nvContentPartPr>
            <p14:xfrm>
              <a:off x="2722373" y="-1300333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5B1BBFD-B5D0-63C4-09F0-882B334C270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04373" y="-131797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14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yriad Pro" pitchFamily="34" charset="0"/>
              </a:rPr>
              <a:t>Social Media</a:t>
            </a:r>
            <a:r>
              <a:rPr lang="en-GB" dirty="0">
                <a:latin typeface="Myriad Pro" pitchFamily="34" charset="0"/>
              </a:rPr>
              <a:t> for Disciple Making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Online MUST at some point lead to Offline.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Real People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Real Relationships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Real DBS groups and churches</a:t>
            </a:r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F19EBD-20C6-E70D-9FF0-58964E88E33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A5B48F-6268-5803-1F26-3B709B226BB9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Make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DISCIPLES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90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Helvetica" pitchFamily="2" charset="0"/>
              </a:rPr>
              <a:t>Keep the </a:t>
            </a:r>
          </a:p>
          <a:p>
            <a:pPr marL="0" indent="0" algn="ctr">
              <a:buNone/>
            </a:pPr>
            <a:r>
              <a:rPr lang="en-US" sz="14800" b="1" dirty="0">
                <a:solidFill>
                  <a:schemeClr val="bg1"/>
                </a:solidFill>
                <a:latin typeface="Helvetica" pitchFamily="2" charset="0"/>
              </a:rPr>
              <a:t>FOCUS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Helvetica" pitchFamily="2" charset="0"/>
              </a:rPr>
              <a:t>right!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7ECF60-CD3A-6084-197B-8CB8F53473C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E89F32-AE18-EFD0-BFE3-424426173866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Make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DISCIPLES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6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Urban Mission </a:t>
            </a:r>
            <a:r>
              <a:rPr lang="en-FI" sz="32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and the use of </a:t>
            </a:r>
            <a:r>
              <a:rPr lang="en-FI" sz="4400" dirty="0">
                <a:solidFill>
                  <a:schemeClr val="bg1"/>
                </a:solidFill>
                <a:latin typeface="Avenir Book" panose="02000503020000020003" pitchFamily="2" charset="0"/>
                <a:cs typeface="Damascus" pitchFamily="2" charset="-78"/>
              </a:rPr>
              <a:t>Modern Media</a:t>
            </a:r>
            <a:endParaRPr lang="sv-SE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sv-SE" sz="16600" b="1" dirty="0">
                <a:solidFill>
                  <a:schemeClr val="bg1"/>
                </a:solidFill>
                <a:latin typeface="Myriad Pro" pitchFamily="34" charset="0"/>
              </a:rPr>
              <a:t>WHY</a:t>
            </a:r>
          </a:p>
          <a:p>
            <a:pPr marL="0" indent="0" algn="ctr">
              <a:buNone/>
            </a:pPr>
            <a:r>
              <a:rPr lang="sv-SE" sz="5400" dirty="0">
                <a:solidFill>
                  <a:schemeClr val="bg1"/>
                </a:solidFill>
                <a:latin typeface="Myriad Pro" pitchFamily="34" charset="0"/>
              </a:rPr>
              <a:t>Modern Media?</a:t>
            </a:r>
          </a:p>
        </p:txBody>
      </p:sp>
      <p:pic>
        <p:nvPicPr>
          <p:cNvPr id="1026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6021288"/>
            <a:ext cx="1296143" cy="7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6480" y="6444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294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7800" dirty="0">
                <a:solidFill>
                  <a:schemeClr val="bg1"/>
                </a:solidFill>
                <a:latin typeface="Helvetica" pitchFamily="2" charset="0"/>
              </a:rPr>
              <a:t>Don’t follow  footsteps </a:t>
            </a:r>
          </a:p>
          <a:p>
            <a:pPr marL="0" indent="0" algn="ctr">
              <a:buNone/>
            </a:pPr>
            <a:r>
              <a:rPr lang="en-US" sz="12400" dirty="0">
                <a:solidFill>
                  <a:schemeClr val="bg1"/>
                </a:solidFill>
                <a:latin typeface="Helvetica" pitchFamily="2" charset="0"/>
              </a:rPr>
              <a:t>Create them!</a:t>
            </a:r>
          </a:p>
          <a:p>
            <a:pPr>
              <a:buFont typeface="Wingdings" pitchFamily="2" charset="2"/>
              <a:buChar char="§"/>
            </a:pP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5E24F7-EBBC-3FDE-E34F-B2C5D4D4D0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DB9C99-17BA-4EE0-31BD-C633F5FCF84F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Make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DISCIPLES</a:t>
            </a:r>
            <a:endParaRPr lang="en-FI" sz="9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73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AEC093-581E-6E87-645F-C7655B88729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796261"/>
            <a:ext cx="8108950" cy="4256078"/>
          </a:xfrm>
          <a:solidFill>
            <a:srgbClr val="065975"/>
          </a:solidFill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622825-DA5D-4188-0211-CEB9498F0D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B8AECC-24C1-9E05-26A3-A89A7CFE48A8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INSP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IRATION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C13CF-DCBB-050A-9CE0-CD897BE3A263}"/>
              </a:ext>
            </a:extLst>
          </p:cNvPr>
          <p:cNvSpPr txBox="1"/>
          <p:nvPr/>
        </p:nvSpPr>
        <p:spPr>
          <a:xfrm>
            <a:off x="5268581" y="1752600"/>
            <a:ext cx="6380088" cy="1323439"/>
          </a:xfrm>
          <a:prstGeom prst="rect">
            <a:avLst/>
          </a:prstGeom>
          <a:solidFill>
            <a:srgbClr val="065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I" sz="4400" dirty="0">
                <a:solidFill>
                  <a:schemeClr val="bg1"/>
                </a:solidFill>
              </a:rPr>
              <a:t>ORDINARY PEOPLE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YouTube IBRA MISSION</a:t>
            </a:r>
            <a:endParaRPr lang="en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69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622825-DA5D-4188-0211-CEB9498F0D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B8AECC-24C1-9E05-26A3-A89A7CFE48A8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INSP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IRATION</a:t>
            </a:r>
            <a:endParaRPr lang="en-FI" sz="9600" dirty="0">
              <a:latin typeface="Helvetica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D0506A-9BDE-01A7-CC87-6AAFEB6676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00" y="1714500"/>
            <a:ext cx="3410185" cy="4419600"/>
          </a:xfrm>
        </p:spPr>
      </p:pic>
    </p:spTree>
    <p:extLst>
      <p:ext uri="{BB962C8B-B14F-4D97-AF65-F5344CB8AC3E}">
        <p14:creationId xmlns:p14="http://schemas.microsoft.com/office/powerpoint/2010/main" val="40140535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622825-DA5D-4188-0211-CEB9498F0D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B8AECC-24C1-9E05-26A3-A89A7CFE48A8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INSP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IRATION</a:t>
            </a:r>
            <a:endParaRPr lang="en-FI" sz="9600" dirty="0">
              <a:latin typeface="Helvetica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D0506A-9BDE-01A7-CC87-6AAFEB6676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792" y="1752600"/>
            <a:ext cx="3410185" cy="4419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F086F-DB6F-5B8A-DC07-2C5F1FEDB419}"/>
              </a:ext>
            </a:extLst>
          </p:cNvPr>
          <p:cNvSpPr txBox="1">
            <a:spLocks/>
          </p:cNvSpPr>
          <p:nvPr/>
        </p:nvSpPr>
        <p:spPr>
          <a:xfrm>
            <a:off x="8642089" y="1770484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7200" dirty="0">
                <a:latin typeface="Helvetica" pitchFamily="2" charset="0"/>
              </a:rPr>
              <a:t>DMM</a:t>
            </a:r>
            <a:r>
              <a:rPr lang="en-FI" sz="6600" dirty="0">
                <a:latin typeface="Helvetica" pitchFamily="2" charset="0"/>
              </a:rPr>
              <a:t> </a:t>
            </a:r>
            <a:r>
              <a:rPr lang="en-FI" sz="5400" dirty="0">
                <a:latin typeface="Helvetica" pitchFamily="2" charset="0"/>
              </a:rPr>
              <a:t>Training Videos</a:t>
            </a:r>
            <a:endParaRPr lang="en-FI" sz="6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82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622825-DA5D-4188-0211-CEB9498F0D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B8AECC-24C1-9E05-26A3-A89A7CFE48A8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INSP</a:t>
            </a:r>
          </a:p>
          <a:p>
            <a:pPr algn="ctr">
              <a:spcAft>
                <a:spcPts val="400"/>
              </a:spcAft>
            </a:pPr>
            <a:r>
              <a:rPr lang="en-FI" sz="6600" dirty="0">
                <a:latin typeface="Helvetica" pitchFamily="2" charset="0"/>
              </a:rPr>
              <a:t>IRATION</a:t>
            </a:r>
            <a:endParaRPr lang="en-FI" sz="9600" dirty="0">
              <a:latin typeface="Helvetic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F086F-DB6F-5B8A-DC07-2C5F1FEDB419}"/>
              </a:ext>
            </a:extLst>
          </p:cNvPr>
          <p:cNvSpPr txBox="1">
            <a:spLocks/>
          </p:cNvSpPr>
          <p:nvPr/>
        </p:nvSpPr>
        <p:spPr>
          <a:xfrm>
            <a:off x="8642089" y="1770484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/>
            <a:endParaRPr lang="en-FI" sz="4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7200" dirty="0">
                <a:latin typeface="Helvetica" pitchFamily="2" charset="0"/>
              </a:rPr>
              <a:t>ON LINE </a:t>
            </a:r>
            <a:r>
              <a:rPr lang="en-FI" sz="5200" dirty="0">
                <a:latin typeface="Helvetica" pitchFamily="2" charset="0"/>
              </a:rPr>
              <a:t>Strategy</a:t>
            </a:r>
            <a:endParaRPr lang="en-FI" sz="6600" dirty="0">
              <a:latin typeface="Helvetica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D0506A-9BDE-01A7-CC87-6AAFEB6676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635" y="1770484"/>
            <a:ext cx="2978137" cy="4419600"/>
          </a:xfrm>
        </p:spPr>
      </p:pic>
    </p:spTree>
    <p:extLst>
      <p:ext uri="{BB962C8B-B14F-4D97-AF65-F5344CB8AC3E}">
        <p14:creationId xmlns:p14="http://schemas.microsoft.com/office/powerpoint/2010/main" val="28183081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Myriad Pro" pitchFamily="34" charset="0"/>
              </a:rPr>
              <a:t>HOW</a:t>
            </a:r>
            <a:r>
              <a:rPr lang="en-GB" dirty="0">
                <a:latin typeface="Myriad Pro" pitchFamily="34" charset="0"/>
              </a:rPr>
              <a:t> do we Make Disciples in Urban context?</a:t>
            </a:r>
            <a:endParaRPr lang="sv-SE" dirty="0">
              <a:latin typeface="Myriad Pro" pitchFamily="34" charset="0"/>
            </a:endParaRP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34C3-7D59-F9B1-0D54-FC58E2914C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5720" y="1752600"/>
            <a:ext cx="8108280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b="0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 algn="ctr">
              <a:buNone/>
            </a:pPr>
            <a:r>
              <a:rPr lang="en-GB" sz="40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E-mail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FFFFFF"/>
                </a:solidFill>
                <a:latin typeface="-apple-system"/>
                <a:hlinkClick r:id="rId4"/>
              </a:rPr>
              <a:t>janerik.nyman@ibra.se</a:t>
            </a:r>
            <a:r>
              <a:rPr lang="en-GB" sz="4400" dirty="0">
                <a:solidFill>
                  <a:srgbClr val="FFFFFF"/>
                </a:solidFill>
                <a:latin typeface="-apple-system"/>
              </a:rPr>
              <a:t> </a:t>
            </a:r>
          </a:p>
          <a:p>
            <a:pPr marL="0" indent="0" algn="ctr">
              <a:buNone/>
            </a:pPr>
            <a:r>
              <a:rPr lang="en-GB" sz="4400" b="0" i="0" u="none" strike="noStrike" dirty="0">
                <a:solidFill>
                  <a:srgbClr val="FFFFFF"/>
                </a:solidFill>
                <a:effectLst/>
                <a:latin typeface="-apple-system"/>
              </a:rPr>
              <a:t>WhatsApp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FFFFFF"/>
                </a:solidFill>
                <a:latin typeface="-apple-system"/>
              </a:rPr>
              <a:t>+255754447571</a:t>
            </a:r>
            <a:endParaRPr lang="en-GB" sz="3200" b="0" i="0" u="none" strike="noStrike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BC320C-2D78-E348-8196-28466CA819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E7C4B8F-5FC7-75A8-AD30-BFFE06BBD60F}"/>
              </a:ext>
            </a:extLst>
          </p:cNvPr>
          <p:cNvSpPr txBox="1">
            <a:spLocks/>
          </p:cNvSpPr>
          <p:nvPr/>
        </p:nvSpPr>
        <p:spPr>
          <a:xfrm>
            <a:off x="430806" y="1752600"/>
            <a:ext cx="2784874" cy="4343400"/>
          </a:xfrm>
          <a:prstGeom prst="rect">
            <a:avLst/>
          </a:prstGeom>
          <a:solidFill>
            <a:srgbClr val="065975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sz="400" dirty="0">
              <a:latin typeface="Helvetica" pitchFamily="2" charset="0"/>
            </a:endParaRPr>
          </a:p>
          <a:p>
            <a:pPr algn="ctr"/>
            <a:endParaRPr lang="en-FI" sz="400" dirty="0">
              <a:latin typeface="Helvetica" pitchFamily="2" charset="0"/>
            </a:endParaRPr>
          </a:p>
          <a:p>
            <a:pPr algn="ctr"/>
            <a:endParaRPr lang="en-FI" sz="400" dirty="0">
              <a:latin typeface="Helvetica" pitchFamily="2" charset="0"/>
            </a:endParaRPr>
          </a:p>
          <a:p>
            <a:pPr algn="ctr"/>
            <a:endParaRPr lang="en-FI" sz="900" dirty="0">
              <a:latin typeface="Helvetica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FI" sz="5400" dirty="0">
                <a:latin typeface="Helvetica" pitchFamily="2" charset="0"/>
              </a:rPr>
              <a:t>THANK YOU</a:t>
            </a:r>
            <a:endParaRPr lang="en-FI" sz="8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800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39" y="5805264"/>
            <a:ext cx="1896161" cy="1066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89892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r>
              <a:rPr lang="en-FI" sz="3200" dirty="0">
                <a:latin typeface="Helvetica" pitchFamily="2" charset="0"/>
              </a:rPr>
              <a:t>Almost 60% </a:t>
            </a:r>
            <a:r>
              <a:rPr lang="en-FI" sz="2400" dirty="0">
                <a:latin typeface="Helvetica" pitchFamily="2" charset="0"/>
              </a:rPr>
              <a:t>of the world’s population uses Social Media</a:t>
            </a:r>
          </a:p>
          <a:p>
            <a:endParaRPr lang="en-FI" sz="2400" dirty="0">
              <a:latin typeface="Helvetica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FI" sz="3200" dirty="0">
                <a:latin typeface="Helvetica" pitchFamily="2" charset="0"/>
              </a:rPr>
              <a:t>2H31M </a:t>
            </a:r>
          </a:p>
          <a:p>
            <a:pPr>
              <a:spcBef>
                <a:spcPts val="0"/>
              </a:spcBef>
            </a:pPr>
            <a:r>
              <a:rPr lang="en-FI" sz="2400" dirty="0">
                <a:latin typeface="Helvetica" pitchFamily="2" charset="0"/>
              </a:rPr>
              <a:t>Average Daily Time Spent on Social Media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C5CEE85-DC2E-12E2-DC0C-9D944881DF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079" y="1752600"/>
            <a:ext cx="7935441" cy="4419600"/>
          </a:xfrm>
        </p:spPr>
      </p:pic>
    </p:spTree>
    <p:extLst>
      <p:ext uri="{BB962C8B-B14F-4D97-AF65-F5344CB8AC3E}">
        <p14:creationId xmlns:p14="http://schemas.microsoft.com/office/powerpoint/2010/main" val="12679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Myriad Pro" pitchFamily="34" charset="0"/>
              </a:rPr>
              <a:t>WHY Modern Media?</a:t>
            </a:r>
          </a:p>
        </p:txBody>
      </p:sp>
      <p:pic>
        <p:nvPicPr>
          <p:cNvPr id="9" name="Picture 2" descr="C:\Users\pontus.fridolfsson\Desktop\IBRA_LOGO_PP_scre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6021288"/>
            <a:ext cx="1272706" cy="7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84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www.ibra.se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D641-A019-1B0F-980D-A20C498892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0806" y="1752600"/>
            <a:ext cx="2784874" cy="4343400"/>
          </a:xfrm>
          <a:solidFill>
            <a:srgbClr val="065975"/>
          </a:solidFill>
        </p:spPr>
        <p:txBody>
          <a:bodyPr>
            <a:normAutofit/>
          </a:bodyPr>
          <a:lstStyle/>
          <a:p>
            <a:r>
              <a:rPr lang="en-FI" sz="3200" dirty="0">
                <a:latin typeface="Helvetica" pitchFamily="2" charset="0"/>
              </a:rPr>
              <a:t>Monthly Active Users</a:t>
            </a:r>
            <a:endParaRPr lang="en-FI" sz="2400" dirty="0">
              <a:latin typeface="Helvetica" pitchFamily="2" charset="0"/>
            </a:endParaRPr>
          </a:p>
          <a:p>
            <a:r>
              <a:rPr lang="en-FI" sz="2400" dirty="0">
                <a:latin typeface="Helvetica" pitchFamily="2" charset="0"/>
              </a:rPr>
              <a:t>(in Millions)</a:t>
            </a:r>
          </a:p>
          <a:p>
            <a:r>
              <a:rPr lang="en-FI" sz="2400" dirty="0">
                <a:latin typeface="Helvetica" pitchFamily="2" charset="0"/>
              </a:rPr>
              <a:t>Facebook 2,958</a:t>
            </a:r>
          </a:p>
          <a:p>
            <a:r>
              <a:rPr lang="en-FI" sz="2400" dirty="0">
                <a:latin typeface="Helvetica" pitchFamily="2" charset="0"/>
              </a:rPr>
              <a:t>YouTube 2,514</a:t>
            </a:r>
          </a:p>
          <a:p>
            <a:r>
              <a:rPr lang="en-FI" sz="2400" dirty="0">
                <a:latin typeface="Helvetica" pitchFamily="2" charset="0"/>
              </a:rPr>
              <a:t>WhatsApp 2,000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C5CEE85-DC2E-12E2-DC0C-9D944881DF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666" y="1988840"/>
            <a:ext cx="8764334" cy="362061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C7FC1-9540-7C42-B85C-04EEC9083045}"/>
              </a:ext>
            </a:extLst>
          </p:cNvPr>
          <p:cNvSpPr txBox="1"/>
          <p:nvPr/>
        </p:nvSpPr>
        <p:spPr>
          <a:xfrm>
            <a:off x="5231904" y="163262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dirty="0">
                <a:latin typeface="Helvetica" pitchFamily="2" charset="0"/>
              </a:rPr>
              <a:t>Global Figures by January 2023</a:t>
            </a:r>
          </a:p>
        </p:txBody>
      </p:sp>
    </p:spTree>
    <p:extLst>
      <p:ext uri="{BB962C8B-B14F-4D97-AF65-F5344CB8AC3E}">
        <p14:creationId xmlns:p14="http://schemas.microsoft.com/office/powerpoint/2010/main" val="14891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gst_powerpoint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Pingst_powerpoint</Template>
  <TotalTime>6692</TotalTime>
  <Words>2072</Words>
  <Application>Microsoft Macintosh PowerPoint</Application>
  <PresentationFormat>Widescreen</PresentationFormat>
  <Paragraphs>731</Paragraphs>
  <Slides>76</Slides>
  <Notes>70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-apple-system</vt:lpstr>
      <vt:lpstr>Arial</vt:lpstr>
      <vt:lpstr>Arial</vt:lpstr>
      <vt:lpstr>Avenir Book</vt:lpstr>
      <vt:lpstr>Calibri</vt:lpstr>
      <vt:lpstr>Helvetica</vt:lpstr>
      <vt:lpstr>Inter</vt:lpstr>
      <vt:lpstr>Myriad Pro</vt:lpstr>
      <vt:lpstr>PT Sans Narrow</vt:lpstr>
      <vt:lpstr>Tw Cen MT</vt:lpstr>
      <vt:lpstr>Wingdings</vt:lpstr>
      <vt:lpstr>Wingdings 2</vt:lpstr>
      <vt:lpstr>Pingst_powerpoint</vt:lpstr>
      <vt:lpstr>Urban Mission  and the use of  Modern Media</vt:lpstr>
      <vt:lpstr>Urban Mission and the use of Modern Media</vt:lpstr>
      <vt:lpstr>WHY Urban Mission?</vt:lpstr>
      <vt:lpstr>WHY Urban Mission?</vt:lpstr>
      <vt:lpstr>WHY Urban Mission?</vt:lpstr>
      <vt:lpstr>WHY Urban Mission?</vt:lpstr>
      <vt:lpstr>Urban Mission and the use of Modern Media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WHY Modern Media?</vt:lpstr>
      <vt:lpstr>Urban Mission and the use of Modern Media</vt:lpstr>
      <vt:lpstr>WHY Making Disciples?</vt:lpstr>
      <vt:lpstr>WHY Making Disciples?</vt:lpstr>
      <vt:lpstr>Urban Mission and the use of Modern Media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Social Media for Disciple Making</vt:lpstr>
      <vt:lpstr>PowerPoint Presentation</vt:lpstr>
      <vt:lpstr>Social Media for Disciple Making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HOW do we Make Disciples in Urban context?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Jan-Erik Nyman</dc:creator>
  <cp:lastModifiedBy>Jan-Erik Nyman</cp:lastModifiedBy>
  <cp:revision>60</cp:revision>
  <dcterms:created xsi:type="dcterms:W3CDTF">2023-03-28T13:30:10Z</dcterms:created>
  <dcterms:modified xsi:type="dcterms:W3CDTF">2023-04-12T04:14:05Z</dcterms:modified>
</cp:coreProperties>
</file>